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0" r:id="rId2"/>
  </p:sldMasterIdLst>
  <p:notesMasterIdLst>
    <p:notesMasterId r:id="rId27"/>
  </p:notesMasterIdLst>
  <p:sldIdLst>
    <p:sldId id="283" r:id="rId3"/>
    <p:sldId id="280" r:id="rId4"/>
    <p:sldId id="284" r:id="rId5"/>
    <p:sldId id="258" r:id="rId6"/>
    <p:sldId id="278" r:id="rId7"/>
    <p:sldId id="261" r:id="rId8"/>
    <p:sldId id="285" r:id="rId9"/>
    <p:sldId id="266" r:id="rId10"/>
    <p:sldId id="286" r:id="rId11"/>
    <p:sldId id="265" r:id="rId12"/>
    <p:sldId id="270" r:id="rId13"/>
    <p:sldId id="277" r:id="rId14"/>
    <p:sldId id="260" r:id="rId15"/>
    <p:sldId id="272" r:id="rId16"/>
    <p:sldId id="274" r:id="rId17"/>
    <p:sldId id="262" r:id="rId18"/>
    <p:sldId id="267" r:id="rId19"/>
    <p:sldId id="275" r:id="rId20"/>
    <p:sldId id="271" r:id="rId21"/>
    <p:sldId id="279" r:id="rId22"/>
    <p:sldId id="276" r:id="rId23"/>
    <p:sldId id="281" r:id="rId24"/>
    <p:sldId id="282" r:id="rId25"/>
    <p:sldId id="264"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879" autoAdjust="0"/>
  </p:normalViewPr>
  <p:slideViewPr>
    <p:cSldViewPr snapToGrid="0">
      <p:cViewPr varScale="1">
        <p:scale>
          <a:sx n="82" d="100"/>
          <a:sy n="82" d="100"/>
        </p:scale>
        <p:origin x="864" y="96"/>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zihan\Desktop\NBA%20Injuries\NBA%20winning%20percentage%20analysis\nba%20rank.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zihan\Desktop\excel.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NBA Winning % distribution from 2000 to 2017</a:t>
            </a:r>
          </a:p>
        </c:rich>
      </c:tx>
      <c:layout>
        <c:manualLayout>
          <c:xMode val="edge"/>
          <c:yMode val="edge"/>
          <c:x val="0.11672222222222224"/>
          <c:y val="4.629629629629629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Sheet2!$W$2:$W$31</c:f>
              <c:numCache>
                <c:formatCode>General</c:formatCode>
                <c:ptCount val="30"/>
                <c:pt idx="0">
                  <c:v>2.597800482226261</c:v>
                </c:pt>
                <c:pt idx="1">
                  <c:v>2.8133491523536835</c:v>
                </c:pt>
                <c:pt idx="2">
                  <c:v>3.2069631290749983</c:v>
                </c:pt>
                <c:pt idx="3">
                  <c:v>3.3875946610394632</c:v>
                </c:pt>
                <c:pt idx="4">
                  <c:v>3.5301577181755723</c:v>
                </c:pt>
                <c:pt idx="5">
                  <c:v>4.0177137187425815</c:v>
                </c:pt>
                <c:pt idx="6">
                  <c:v>4.651978144670653</c:v>
                </c:pt>
                <c:pt idx="7">
                  <c:v>4.6993415338141462</c:v>
                </c:pt>
                <c:pt idx="8">
                  <c:v>5.1109342057085616</c:v>
                </c:pt>
                <c:pt idx="9">
                  <c:v>5.4265069208707049</c:v>
                </c:pt>
                <c:pt idx="10">
                  <c:v>5.5423447774404471</c:v>
                </c:pt>
                <c:pt idx="11">
                  <c:v>5.6376309311374388</c:v>
                </c:pt>
                <c:pt idx="12">
                  <c:v>6.0965885448121755</c:v>
                </c:pt>
                <c:pt idx="13">
                  <c:v>6.1300292666324792</c:v>
                </c:pt>
                <c:pt idx="14">
                  <c:v>6.1514171892613856</c:v>
                </c:pt>
                <c:pt idx="15">
                  <c:v>6.2924553272259089</c:v>
                </c:pt>
                <c:pt idx="16">
                  <c:v>6.2103238765841668</c:v>
                </c:pt>
                <c:pt idx="17">
                  <c:v>6.2094393646264407</c:v>
                </c:pt>
                <c:pt idx="18">
                  <c:v>6.2076564189594778</c:v>
                </c:pt>
                <c:pt idx="19">
                  <c:v>6.1005993682555255</c:v>
                </c:pt>
                <c:pt idx="20">
                  <c:v>5.9373146853308727</c:v>
                </c:pt>
                <c:pt idx="21">
                  <c:v>5.5858717807480609</c:v>
                </c:pt>
                <c:pt idx="22">
                  <c:v>5.4675286224350215</c:v>
                </c:pt>
                <c:pt idx="23">
                  <c:v>5.0906597055162814</c:v>
                </c:pt>
                <c:pt idx="24">
                  <c:v>4.8882643397817542</c:v>
                </c:pt>
                <c:pt idx="25">
                  <c:v>4.6011069802868061</c:v>
                </c:pt>
                <c:pt idx="26">
                  <c:v>4.3585293368764919</c:v>
                </c:pt>
                <c:pt idx="27">
                  <c:v>3.1030156778950118</c:v>
                </c:pt>
                <c:pt idx="28">
                  <c:v>1.3115813740719684</c:v>
                </c:pt>
                <c:pt idx="29">
                  <c:v>2.780182630961996E-2</c:v>
                </c:pt>
              </c:numCache>
            </c:numRef>
          </c:val>
          <c:smooth val="0"/>
          <c:extLst>
            <c:ext xmlns:c16="http://schemas.microsoft.com/office/drawing/2014/chart" uri="{C3380CC4-5D6E-409C-BE32-E72D297353CC}">
              <c16:uniqueId val="{00000000-A71E-485E-A5D0-905B371BD286}"/>
            </c:ext>
          </c:extLst>
        </c:ser>
        <c:dLbls>
          <c:showLegendKey val="0"/>
          <c:showVal val="0"/>
          <c:showCatName val="0"/>
          <c:showSerName val="0"/>
          <c:showPercent val="0"/>
          <c:showBubbleSize val="0"/>
        </c:dLbls>
        <c:marker val="1"/>
        <c:smooth val="0"/>
        <c:axId val="517749400"/>
        <c:axId val="517748088"/>
      </c:lineChart>
      <c:catAx>
        <c:axId val="51774940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17748088"/>
        <c:crosses val="autoZero"/>
        <c:auto val="1"/>
        <c:lblAlgn val="ctr"/>
        <c:lblOffset val="100"/>
        <c:noMultiLvlLbl val="0"/>
      </c:catAx>
      <c:valAx>
        <c:axId val="517748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177494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Comparison</a:t>
            </a:r>
            <a:r>
              <a:rPr lang="en-US" altLang="zh-CN" baseline="0"/>
              <a:t> of 4 leagues</a:t>
            </a:r>
            <a:endParaRPr lang="en-US" altLang="zh-C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7.3324897568621164E-2"/>
          <c:y val="0.1851000977818949"/>
          <c:w val="0.89979855643044615"/>
          <c:h val="0.72361074657334501"/>
        </c:manualLayout>
      </c:layout>
      <c:barChart>
        <c:barDir val="col"/>
        <c:grouping val="stacked"/>
        <c:varyColors val="0"/>
        <c:ser>
          <c:idx val="0"/>
          <c:order val="0"/>
          <c:spPr>
            <a:solidFill>
              <a:schemeClr val="accent1"/>
            </a:solidFill>
            <a:ln>
              <a:noFill/>
            </a:ln>
            <a:effectLst/>
          </c:spPr>
          <c:invertIfNegative val="0"/>
          <c:cat>
            <c:strRef>
              <c:f>Sheet1!$A$1:$A$4</c:f>
              <c:strCache>
                <c:ptCount val="4"/>
                <c:pt idx="0">
                  <c:v>NFL</c:v>
                </c:pt>
                <c:pt idx="1">
                  <c:v>NBA</c:v>
                </c:pt>
                <c:pt idx="2">
                  <c:v>MLB</c:v>
                </c:pt>
                <c:pt idx="3">
                  <c:v>NHL</c:v>
                </c:pt>
              </c:strCache>
            </c:strRef>
          </c:cat>
          <c:val>
            <c:numRef>
              <c:f>Sheet1!$B$1:$B$4</c:f>
              <c:numCache>
                <c:formatCode>General</c:formatCode>
                <c:ptCount val="4"/>
                <c:pt idx="0">
                  <c:v>3.34</c:v>
                </c:pt>
                <c:pt idx="1">
                  <c:v>2.88</c:v>
                </c:pt>
                <c:pt idx="2">
                  <c:v>3.19</c:v>
                </c:pt>
                <c:pt idx="3">
                  <c:v>0.96</c:v>
                </c:pt>
              </c:numCache>
            </c:numRef>
          </c:val>
          <c:extLst>
            <c:ext xmlns:c16="http://schemas.microsoft.com/office/drawing/2014/chart" uri="{C3380CC4-5D6E-409C-BE32-E72D297353CC}">
              <c16:uniqueId val="{00000000-44C6-4DDF-B173-9B7F1F87C737}"/>
            </c:ext>
          </c:extLst>
        </c:ser>
        <c:dLbls>
          <c:showLegendKey val="0"/>
          <c:showVal val="0"/>
          <c:showCatName val="0"/>
          <c:showSerName val="0"/>
          <c:showPercent val="0"/>
          <c:showBubbleSize val="0"/>
        </c:dLbls>
        <c:gapWidth val="150"/>
        <c:overlap val="100"/>
        <c:axId val="509392648"/>
        <c:axId val="509391336"/>
      </c:barChart>
      <c:catAx>
        <c:axId val="509392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09391336"/>
        <c:crosses val="autoZero"/>
        <c:auto val="1"/>
        <c:lblAlgn val="ctr"/>
        <c:lblOffset val="100"/>
        <c:noMultiLvlLbl val="0"/>
      </c:catAx>
      <c:valAx>
        <c:axId val="5093913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09392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7F89E5-7C5F-46F4-A938-41863F2CF287}" type="datetimeFigureOut">
              <a:rPr lang="zh-CN" altLang="en-US" smtClean="0"/>
              <a:t>2019/1/12</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335076-9B79-425D-AD24-F065C39DCBF1}" type="slidenum">
              <a:rPr lang="zh-CN" altLang="en-US" smtClean="0"/>
              <a:t>‹#›</a:t>
            </a:fld>
            <a:endParaRPr lang="zh-CN" altLang="en-US"/>
          </a:p>
        </p:txBody>
      </p:sp>
    </p:spTree>
    <p:extLst>
      <p:ext uri="{BB962C8B-B14F-4D97-AF65-F5344CB8AC3E}">
        <p14:creationId xmlns:p14="http://schemas.microsoft.com/office/powerpoint/2010/main" val="319534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1A335076-9B79-425D-AD24-F065C39DCBF1}" type="slidenum">
              <a:rPr lang="zh-CN" altLang="en-US" smtClean="0"/>
              <a:t>13</a:t>
            </a:fld>
            <a:endParaRPr lang="zh-CN" altLang="en-US"/>
          </a:p>
        </p:txBody>
      </p:sp>
    </p:spTree>
    <p:extLst>
      <p:ext uri="{BB962C8B-B14F-4D97-AF65-F5344CB8AC3E}">
        <p14:creationId xmlns:p14="http://schemas.microsoft.com/office/powerpoint/2010/main" val="3657523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B8BFE-4C91-40BB-A784-FBD6927E6F35}"/>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4F85F453-E85F-4B3B-A4A5-C141709A93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AA8A1D14-AE59-4ABD-95AC-777706B453B7}"/>
              </a:ext>
            </a:extLst>
          </p:cNvPr>
          <p:cNvSpPr>
            <a:spLocks noGrp="1"/>
          </p:cNvSpPr>
          <p:nvPr>
            <p:ph type="dt" sz="half" idx="10"/>
          </p:nvPr>
        </p:nvSpPr>
        <p:spPr/>
        <p:txBody>
          <a:bodyPr/>
          <a:lstStyle/>
          <a:p>
            <a:fld id="{2D45915B-EB3D-487F-B5E3-966D80CDE11E}" type="datetimeFigureOut">
              <a:rPr lang="zh-CN" altLang="en-US" smtClean="0"/>
              <a:t>2019/1/12</a:t>
            </a:fld>
            <a:endParaRPr lang="zh-CN" altLang="en-US"/>
          </a:p>
        </p:txBody>
      </p:sp>
      <p:sp>
        <p:nvSpPr>
          <p:cNvPr id="5" name="Footer Placeholder 4">
            <a:extLst>
              <a:ext uri="{FF2B5EF4-FFF2-40B4-BE49-F238E27FC236}">
                <a16:creationId xmlns:a16="http://schemas.microsoft.com/office/drawing/2014/main" id="{8EF7655A-211B-47AE-9908-689DD535713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7FB782C-EB19-4EDC-A3BD-D587333C1FDF}"/>
              </a:ext>
            </a:extLst>
          </p:cNvPr>
          <p:cNvSpPr>
            <a:spLocks noGrp="1"/>
          </p:cNvSpPr>
          <p:nvPr>
            <p:ph type="sldNum" sz="quarter" idx="12"/>
          </p:nvPr>
        </p:nvSpPr>
        <p:spPr/>
        <p:txBody>
          <a:bodyPr/>
          <a:lstStyle/>
          <a:p>
            <a:fld id="{D34D014C-AC8E-4B84-B62E-609482C6D12C}" type="slidenum">
              <a:rPr lang="zh-CN" altLang="en-US" smtClean="0"/>
              <a:t>‹#›</a:t>
            </a:fld>
            <a:endParaRPr lang="zh-CN" altLang="en-US"/>
          </a:p>
        </p:txBody>
      </p:sp>
    </p:spTree>
    <p:extLst>
      <p:ext uri="{BB962C8B-B14F-4D97-AF65-F5344CB8AC3E}">
        <p14:creationId xmlns:p14="http://schemas.microsoft.com/office/powerpoint/2010/main" val="4142228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5B0FC-A34F-436D-A52A-817F9F62E19A}"/>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7F596D02-8418-4C55-ACCB-1CF95E08824B}"/>
              </a:ext>
            </a:extLst>
          </p:cNvPr>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AC1629D-237A-4DCE-B4A3-289D7850B05D}"/>
              </a:ext>
            </a:extLst>
          </p:cNvPr>
          <p:cNvSpPr>
            <a:spLocks noGrp="1"/>
          </p:cNvSpPr>
          <p:nvPr>
            <p:ph type="dt" sz="half" idx="10"/>
          </p:nvPr>
        </p:nvSpPr>
        <p:spPr/>
        <p:txBody>
          <a:bodyPr/>
          <a:lstStyle/>
          <a:p>
            <a:fld id="{2D45915B-EB3D-487F-B5E3-966D80CDE11E}" type="datetimeFigureOut">
              <a:rPr lang="zh-CN" altLang="en-US" smtClean="0"/>
              <a:t>2019/1/12</a:t>
            </a:fld>
            <a:endParaRPr lang="zh-CN" altLang="en-US"/>
          </a:p>
        </p:txBody>
      </p:sp>
      <p:sp>
        <p:nvSpPr>
          <p:cNvPr id="5" name="Footer Placeholder 4">
            <a:extLst>
              <a:ext uri="{FF2B5EF4-FFF2-40B4-BE49-F238E27FC236}">
                <a16:creationId xmlns:a16="http://schemas.microsoft.com/office/drawing/2014/main" id="{1BE8AB3E-07C9-404F-ACFF-D1E34B939951}"/>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7D85155-8084-4C24-A851-1DF8E9EC7A8F}"/>
              </a:ext>
            </a:extLst>
          </p:cNvPr>
          <p:cNvSpPr>
            <a:spLocks noGrp="1"/>
          </p:cNvSpPr>
          <p:nvPr>
            <p:ph type="sldNum" sz="quarter" idx="12"/>
          </p:nvPr>
        </p:nvSpPr>
        <p:spPr/>
        <p:txBody>
          <a:bodyPr/>
          <a:lstStyle/>
          <a:p>
            <a:fld id="{D34D014C-AC8E-4B84-B62E-609482C6D12C}" type="slidenum">
              <a:rPr lang="zh-CN" altLang="en-US" smtClean="0"/>
              <a:t>‹#›</a:t>
            </a:fld>
            <a:endParaRPr lang="zh-CN" altLang="en-US"/>
          </a:p>
        </p:txBody>
      </p:sp>
    </p:spTree>
    <p:extLst>
      <p:ext uri="{BB962C8B-B14F-4D97-AF65-F5344CB8AC3E}">
        <p14:creationId xmlns:p14="http://schemas.microsoft.com/office/powerpoint/2010/main" val="426953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ED4005-C5E4-4418-A920-E8A19F8386B8}"/>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6395F803-3784-4916-8BFC-CC35FDCEEB67}"/>
              </a:ext>
            </a:extLst>
          </p:cNvPr>
          <p:cNvSpPr>
            <a:spLocks noGrp="1"/>
          </p:cNvSpPr>
          <p:nvPr>
            <p:ph type="body" orient="vert" idx="1"/>
          </p:nvPr>
        </p:nvSpPr>
        <p:spPr>
          <a:xfrm>
            <a:off x="838200" y="365125"/>
            <a:ext cx="7734300"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78C8569-2EA1-4696-8551-9A2BA1015965}"/>
              </a:ext>
            </a:extLst>
          </p:cNvPr>
          <p:cNvSpPr>
            <a:spLocks noGrp="1"/>
          </p:cNvSpPr>
          <p:nvPr>
            <p:ph type="dt" sz="half" idx="10"/>
          </p:nvPr>
        </p:nvSpPr>
        <p:spPr/>
        <p:txBody>
          <a:bodyPr/>
          <a:lstStyle/>
          <a:p>
            <a:fld id="{2D45915B-EB3D-487F-B5E3-966D80CDE11E}" type="datetimeFigureOut">
              <a:rPr lang="zh-CN" altLang="en-US" smtClean="0"/>
              <a:t>2019/1/12</a:t>
            </a:fld>
            <a:endParaRPr lang="zh-CN" altLang="en-US"/>
          </a:p>
        </p:txBody>
      </p:sp>
      <p:sp>
        <p:nvSpPr>
          <p:cNvPr id="5" name="Footer Placeholder 4">
            <a:extLst>
              <a:ext uri="{FF2B5EF4-FFF2-40B4-BE49-F238E27FC236}">
                <a16:creationId xmlns:a16="http://schemas.microsoft.com/office/drawing/2014/main" id="{10535B84-290D-4466-AD74-935D678B685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688A59C-CCDA-4BA8-B302-B4F3A04608D7}"/>
              </a:ext>
            </a:extLst>
          </p:cNvPr>
          <p:cNvSpPr>
            <a:spLocks noGrp="1"/>
          </p:cNvSpPr>
          <p:nvPr>
            <p:ph type="sldNum" sz="quarter" idx="12"/>
          </p:nvPr>
        </p:nvSpPr>
        <p:spPr/>
        <p:txBody>
          <a:bodyPr/>
          <a:lstStyle/>
          <a:p>
            <a:fld id="{D34D014C-AC8E-4B84-B62E-609482C6D12C}" type="slidenum">
              <a:rPr lang="zh-CN" altLang="en-US" smtClean="0"/>
              <a:t>‹#›</a:t>
            </a:fld>
            <a:endParaRPr lang="zh-CN" altLang="en-US"/>
          </a:p>
        </p:txBody>
      </p:sp>
    </p:spTree>
    <p:extLst>
      <p:ext uri="{BB962C8B-B14F-4D97-AF65-F5344CB8AC3E}">
        <p14:creationId xmlns:p14="http://schemas.microsoft.com/office/powerpoint/2010/main" val="3595500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8782032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a:spLocks noGrp="1"/>
          </p:cNvSpPr>
          <p:nvPr>
            <p:ph type="title"/>
          </p:nvPr>
        </p:nvSpPr>
        <p:spPr>
          <a:prstGeom prst="rect">
            <a:avLst/>
          </a:prstGeom>
        </p:spPr>
        <p:txBody>
          <a:bodyPr/>
          <a:lstStyle/>
          <a:p>
            <a:r>
              <a:t>Title Text</a:t>
            </a:r>
          </a:p>
        </p:txBody>
      </p:sp>
      <p:sp>
        <p:nvSpPr>
          <p:cNvPr id="21"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1070901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7562126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a:spLocks noGrp="1"/>
          </p:cNvSpPr>
          <p:nvPr>
            <p:ph type="title"/>
          </p:nvPr>
        </p:nvSpPr>
        <p:spPr>
          <a:prstGeom prst="rect">
            <a:avLst/>
          </a:prstGeom>
        </p:spPr>
        <p:txBody>
          <a:bodyPr/>
          <a:lstStyle/>
          <a:p>
            <a:r>
              <a:t>Title Text</a:t>
            </a:r>
          </a:p>
        </p:txBody>
      </p:sp>
      <p:sp>
        <p:nvSpPr>
          <p:cNvPr id="39" name="Body Level One…"/>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1063736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8559027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a:spLocks noGrp="1"/>
          </p:cNvSpPr>
          <p:nvPr>
            <p:ph type="title"/>
          </p:nvPr>
        </p:nvSpPr>
        <p:spPr>
          <a:prstGeom prst="rect">
            <a:avLst/>
          </a:prstGeom>
        </p:spPr>
        <p:txBody>
          <a:bodyPr/>
          <a:lstStyle/>
          <a:p>
            <a:r>
              <a:t>Title Text</a:t>
            </a:r>
          </a:p>
        </p:txBody>
      </p:sp>
      <p:sp>
        <p:nvSpPr>
          <p:cNvPr id="58"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4534898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0210158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8414765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FA2EF-C68C-40D4-9B00-00FBCE1624B2}"/>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CC994548-6AB4-4BB1-9C1A-BE9C307D5C94}"/>
              </a:ext>
            </a:extLst>
          </p:cNvPr>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F33AD78-D218-4943-B2BF-F5D59DE59A53}"/>
              </a:ext>
            </a:extLst>
          </p:cNvPr>
          <p:cNvSpPr>
            <a:spLocks noGrp="1"/>
          </p:cNvSpPr>
          <p:nvPr>
            <p:ph type="dt" sz="half" idx="10"/>
          </p:nvPr>
        </p:nvSpPr>
        <p:spPr/>
        <p:txBody>
          <a:bodyPr/>
          <a:lstStyle/>
          <a:p>
            <a:fld id="{2D45915B-EB3D-487F-B5E3-966D80CDE11E}" type="datetimeFigureOut">
              <a:rPr lang="zh-CN" altLang="en-US" smtClean="0"/>
              <a:t>2019/1/12</a:t>
            </a:fld>
            <a:endParaRPr lang="zh-CN" altLang="en-US"/>
          </a:p>
        </p:txBody>
      </p:sp>
      <p:sp>
        <p:nvSpPr>
          <p:cNvPr id="5" name="Footer Placeholder 4">
            <a:extLst>
              <a:ext uri="{FF2B5EF4-FFF2-40B4-BE49-F238E27FC236}">
                <a16:creationId xmlns:a16="http://schemas.microsoft.com/office/drawing/2014/main" id="{5EBA7634-EDE6-46B6-A3F6-23FFA1CD356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3675588-208D-4743-90A7-298E7985CBF4}"/>
              </a:ext>
            </a:extLst>
          </p:cNvPr>
          <p:cNvSpPr>
            <a:spLocks noGrp="1"/>
          </p:cNvSpPr>
          <p:nvPr>
            <p:ph type="sldNum" sz="quarter" idx="12"/>
          </p:nvPr>
        </p:nvSpPr>
        <p:spPr/>
        <p:txBody>
          <a:bodyPr/>
          <a:lstStyle/>
          <a:p>
            <a:fld id="{D34D014C-AC8E-4B84-B62E-609482C6D12C}" type="slidenum">
              <a:rPr lang="zh-CN" altLang="en-US" smtClean="0"/>
              <a:t>‹#›</a:t>
            </a:fld>
            <a:endParaRPr lang="zh-CN" altLang="en-US"/>
          </a:p>
        </p:txBody>
      </p:sp>
    </p:spTree>
    <p:extLst>
      <p:ext uri="{BB962C8B-B14F-4D97-AF65-F5344CB8AC3E}">
        <p14:creationId xmlns:p14="http://schemas.microsoft.com/office/powerpoint/2010/main" val="18173178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Body Level One…"/>
          <p:cNvSpPr>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3979396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a:spLocks noGrp="1"/>
          </p:cNvSpPr>
          <p:nvPr>
            <p:ph type="title"/>
          </p:nvPr>
        </p:nvSpPr>
        <p:spPr>
          <a:prstGeom prst="rect">
            <a:avLst/>
          </a:prstGeom>
        </p:spPr>
        <p:txBody>
          <a:bodyPr/>
          <a:lstStyle/>
          <a:p>
            <a:r>
              <a:t>Title Text</a:t>
            </a:r>
          </a:p>
        </p:txBody>
      </p:sp>
      <p:sp>
        <p:nvSpPr>
          <p:cNvPr id="93"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9998512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a:spLocks noGrp="1"/>
          </p:cNvSpPr>
          <p:nvPr>
            <p:ph type="title"/>
          </p:nvPr>
        </p:nvSpPr>
        <p:spPr>
          <a:xfrm>
            <a:off x="8724900" y="365125"/>
            <a:ext cx="2628900" cy="5811838"/>
          </a:xfrm>
          <a:prstGeom prst="rect">
            <a:avLst/>
          </a:prstGeom>
        </p:spPr>
        <p:txBody>
          <a:bodyPr/>
          <a:lstStyle/>
          <a:p>
            <a:r>
              <a:t>Title Text</a:t>
            </a:r>
          </a:p>
        </p:txBody>
      </p:sp>
      <p:sp>
        <p:nvSpPr>
          <p:cNvPr id="102" name="Body Level One…"/>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671333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20C28-D40A-403C-902A-CAEE12AD1AE1}"/>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E9E0756-9617-487A-82BF-2E4F2C84E9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Date Placeholder 3">
            <a:extLst>
              <a:ext uri="{FF2B5EF4-FFF2-40B4-BE49-F238E27FC236}">
                <a16:creationId xmlns:a16="http://schemas.microsoft.com/office/drawing/2014/main" id="{85D7D2E0-9BB6-40B9-8012-869A6C3A99F2}"/>
              </a:ext>
            </a:extLst>
          </p:cNvPr>
          <p:cNvSpPr>
            <a:spLocks noGrp="1"/>
          </p:cNvSpPr>
          <p:nvPr>
            <p:ph type="dt" sz="half" idx="10"/>
          </p:nvPr>
        </p:nvSpPr>
        <p:spPr/>
        <p:txBody>
          <a:bodyPr/>
          <a:lstStyle/>
          <a:p>
            <a:fld id="{2D45915B-EB3D-487F-B5E3-966D80CDE11E}" type="datetimeFigureOut">
              <a:rPr lang="zh-CN" altLang="en-US" smtClean="0"/>
              <a:t>2019/1/12</a:t>
            </a:fld>
            <a:endParaRPr lang="zh-CN" altLang="en-US"/>
          </a:p>
        </p:txBody>
      </p:sp>
      <p:sp>
        <p:nvSpPr>
          <p:cNvPr id="5" name="Footer Placeholder 4">
            <a:extLst>
              <a:ext uri="{FF2B5EF4-FFF2-40B4-BE49-F238E27FC236}">
                <a16:creationId xmlns:a16="http://schemas.microsoft.com/office/drawing/2014/main" id="{8D3A7E88-822A-465A-A1DA-3F7EFE3253B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66F3073-B706-4106-844A-17C18DF08264}"/>
              </a:ext>
            </a:extLst>
          </p:cNvPr>
          <p:cNvSpPr>
            <a:spLocks noGrp="1"/>
          </p:cNvSpPr>
          <p:nvPr>
            <p:ph type="sldNum" sz="quarter" idx="12"/>
          </p:nvPr>
        </p:nvSpPr>
        <p:spPr/>
        <p:txBody>
          <a:bodyPr/>
          <a:lstStyle/>
          <a:p>
            <a:fld id="{D34D014C-AC8E-4B84-B62E-609482C6D12C}" type="slidenum">
              <a:rPr lang="zh-CN" altLang="en-US" smtClean="0"/>
              <a:t>‹#›</a:t>
            </a:fld>
            <a:endParaRPr lang="zh-CN" altLang="en-US"/>
          </a:p>
        </p:txBody>
      </p:sp>
    </p:spTree>
    <p:extLst>
      <p:ext uri="{BB962C8B-B14F-4D97-AF65-F5344CB8AC3E}">
        <p14:creationId xmlns:p14="http://schemas.microsoft.com/office/powerpoint/2010/main" val="672335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527D0-9128-4205-B05A-3556BCFAF320}"/>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6A80DA4D-7649-45E9-ABCF-043502E62F65}"/>
              </a:ext>
            </a:extLst>
          </p:cNvPr>
          <p:cNvSpPr>
            <a:spLocks noGrp="1"/>
          </p:cNvSpPr>
          <p:nvPr>
            <p:ph sz="half" idx="1"/>
          </p:nvPr>
        </p:nvSpPr>
        <p:spPr>
          <a:xfrm>
            <a:off x="838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175589BF-07FB-43DB-AFA7-DBDF9E8BAE6F}"/>
              </a:ext>
            </a:extLst>
          </p:cNvPr>
          <p:cNvSpPr>
            <a:spLocks noGrp="1"/>
          </p:cNvSpPr>
          <p:nvPr>
            <p:ph sz="half" idx="2"/>
          </p:nvPr>
        </p:nvSpPr>
        <p:spPr>
          <a:xfrm>
            <a:off x="6172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DD647ED0-EE66-4FDA-9AB1-DB4C78FDB2FF}"/>
              </a:ext>
            </a:extLst>
          </p:cNvPr>
          <p:cNvSpPr>
            <a:spLocks noGrp="1"/>
          </p:cNvSpPr>
          <p:nvPr>
            <p:ph type="dt" sz="half" idx="10"/>
          </p:nvPr>
        </p:nvSpPr>
        <p:spPr/>
        <p:txBody>
          <a:bodyPr/>
          <a:lstStyle/>
          <a:p>
            <a:fld id="{2D45915B-EB3D-487F-B5E3-966D80CDE11E}" type="datetimeFigureOut">
              <a:rPr lang="zh-CN" altLang="en-US" smtClean="0"/>
              <a:t>2019/1/12</a:t>
            </a:fld>
            <a:endParaRPr lang="zh-CN" altLang="en-US"/>
          </a:p>
        </p:txBody>
      </p:sp>
      <p:sp>
        <p:nvSpPr>
          <p:cNvPr id="6" name="Footer Placeholder 5">
            <a:extLst>
              <a:ext uri="{FF2B5EF4-FFF2-40B4-BE49-F238E27FC236}">
                <a16:creationId xmlns:a16="http://schemas.microsoft.com/office/drawing/2014/main" id="{A1069E61-FD7A-4700-AF72-DAF2FECFF88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D89EAEE5-028F-4B80-8B8F-DEAC30817DBA}"/>
              </a:ext>
            </a:extLst>
          </p:cNvPr>
          <p:cNvSpPr>
            <a:spLocks noGrp="1"/>
          </p:cNvSpPr>
          <p:nvPr>
            <p:ph type="sldNum" sz="quarter" idx="12"/>
          </p:nvPr>
        </p:nvSpPr>
        <p:spPr/>
        <p:txBody>
          <a:bodyPr/>
          <a:lstStyle/>
          <a:p>
            <a:fld id="{D34D014C-AC8E-4B84-B62E-609482C6D12C}" type="slidenum">
              <a:rPr lang="zh-CN" altLang="en-US" smtClean="0"/>
              <a:t>‹#›</a:t>
            </a:fld>
            <a:endParaRPr lang="zh-CN" altLang="en-US"/>
          </a:p>
        </p:txBody>
      </p:sp>
    </p:spTree>
    <p:extLst>
      <p:ext uri="{BB962C8B-B14F-4D97-AF65-F5344CB8AC3E}">
        <p14:creationId xmlns:p14="http://schemas.microsoft.com/office/powerpoint/2010/main" val="1703936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8B12A-AA42-4268-8A5D-7143A81E15B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DDED275-F17F-4E3B-9543-B3E0C384B2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a:extLst>
              <a:ext uri="{FF2B5EF4-FFF2-40B4-BE49-F238E27FC236}">
                <a16:creationId xmlns:a16="http://schemas.microsoft.com/office/drawing/2014/main" id="{6B653DDA-46AA-4100-8AE1-431A38EF645F}"/>
              </a:ext>
            </a:extLst>
          </p:cNvPr>
          <p:cNvSpPr>
            <a:spLocks noGrp="1"/>
          </p:cNvSpPr>
          <p:nvPr>
            <p:ph sz="half" idx="2"/>
          </p:nvPr>
        </p:nvSpPr>
        <p:spPr>
          <a:xfrm>
            <a:off x="839788" y="2505075"/>
            <a:ext cx="5157787"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96F63D8E-1F1C-4F2D-828C-D1499A67E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a:extLst>
              <a:ext uri="{FF2B5EF4-FFF2-40B4-BE49-F238E27FC236}">
                <a16:creationId xmlns:a16="http://schemas.microsoft.com/office/drawing/2014/main" id="{B0E7653B-1165-4A9B-B689-B68BC101103F}"/>
              </a:ext>
            </a:extLst>
          </p:cNvPr>
          <p:cNvSpPr>
            <a:spLocks noGrp="1"/>
          </p:cNvSpPr>
          <p:nvPr>
            <p:ph sz="quarter" idx="4"/>
          </p:nvPr>
        </p:nvSpPr>
        <p:spPr>
          <a:xfrm>
            <a:off x="6172200" y="2505075"/>
            <a:ext cx="5183188"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0EDA6B79-FAF0-4372-9B87-F4C5E2422880}"/>
              </a:ext>
            </a:extLst>
          </p:cNvPr>
          <p:cNvSpPr>
            <a:spLocks noGrp="1"/>
          </p:cNvSpPr>
          <p:nvPr>
            <p:ph type="dt" sz="half" idx="10"/>
          </p:nvPr>
        </p:nvSpPr>
        <p:spPr/>
        <p:txBody>
          <a:bodyPr/>
          <a:lstStyle/>
          <a:p>
            <a:fld id="{2D45915B-EB3D-487F-B5E3-966D80CDE11E}" type="datetimeFigureOut">
              <a:rPr lang="zh-CN" altLang="en-US" smtClean="0"/>
              <a:t>2019/1/12</a:t>
            </a:fld>
            <a:endParaRPr lang="zh-CN" altLang="en-US"/>
          </a:p>
        </p:txBody>
      </p:sp>
      <p:sp>
        <p:nvSpPr>
          <p:cNvPr id="8" name="Footer Placeholder 7">
            <a:extLst>
              <a:ext uri="{FF2B5EF4-FFF2-40B4-BE49-F238E27FC236}">
                <a16:creationId xmlns:a16="http://schemas.microsoft.com/office/drawing/2014/main" id="{EFDF101E-CF5B-435F-87E5-6DBA0D29519D}"/>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C40F8A02-68AA-463E-BE67-3F5A37A92C39}"/>
              </a:ext>
            </a:extLst>
          </p:cNvPr>
          <p:cNvSpPr>
            <a:spLocks noGrp="1"/>
          </p:cNvSpPr>
          <p:nvPr>
            <p:ph type="sldNum" sz="quarter" idx="12"/>
          </p:nvPr>
        </p:nvSpPr>
        <p:spPr/>
        <p:txBody>
          <a:bodyPr/>
          <a:lstStyle/>
          <a:p>
            <a:fld id="{D34D014C-AC8E-4B84-B62E-609482C6D12C}" type="slidenum">
              <a:rPr lang="zh-CN" altLang="en-US" smtClean="0"/>
              <a:t>‹#›</a:t>
            </a:fld>
            <a:endParaRPr lang="zh-CN" altLang="en-US"/>
          </a:p>
        </p:txBody>
      </p:sp>
    </p:spTree>
    <p:extLst>
      <p:ext uri="{BB962C8B-B14F-4D97-AF65-F5344CB8AC3E}">
        <p14:creationId xmlns:p14="http://schemas.microsoft.com/office/powerpoint/2010/main" val="2309398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CE1D1-2CAE-42E3-9867-F02CF31111C0}"/>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354E730C-B529-4ACE-A919-93A7EC081972}"/>
              </a:ext>
            </a:extLst>
          </p:cNvPr>
          <p:cNvSpPr>
            <a:spLocks noGrp="1"/>
          </p:cNvSpPr>
          <p:nvPr>
            <p:ph type="dt" sz="half" idx="10"/>
          </p:nvPr>
        </p:nvSpPr>
        <p:spPr/>
        <p:txBody>
          <a:bodyPr/>
          <a:lstStyle/>
          <a:p>
            <a:fld id="{2D45915B-EB3D-487F-B5E3-966D80CDE11E}" type="datetimeFigureOut">
              <a:rPr lang="zh-CN" altLang="en-US" smtClean="0"/>
              <a:t>2019/1/12</a:t>
            </a:fld>
            <a:endParaRPr lang="zh-CN" altLang="en-US"/>
          </a:p>
        </p:txBody>
      </p:sp>
      <p:sp>
        <p:nvSpPr>
          <p:cNvPr id="4" name="Footer Placeholder 3">
            <a:extLst>
              <a:ext uri="{FF2B5EF4-FFF2-40B4-BE49-F238E27FC236}">
                <a16:creationId xmlns:a16="http://schemas.microsoft.com/office/drawing/2014/main" id="{CCE123D6-2850-4089-8639-C509A956A5D5}"/>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177338DC-6D60-4221-9663-4F504435FE2E}"/>
              </a:ext>
            </a:extLst>
          </p:cNvPr>
          <p:cNvSpPr>
            <a:spLocks noGrp="1"/>
          </p:cNvSpPr>
          <p:nvPr>
            <p:ph type="sldNum" sz="quarter" idx="12"/>
          </p:nvPr>
        </p:nvSpPr>
        <p:spPr/>
        <p:txBody>
          <a:bodyPr/>
          <a:lstStyle/>
          <a:p>
            <a:fld id="{D34D014C-AC8E-4B84-B62E-609482C6D12C}" type="slidenum">
              <a:rPr lang="zh-CN" altLang="en-US" smtClean="0"/>
              <a:t>‹#›</a:t>
            </a:fld>
            <a:endParaRPr lang="zh-CN" altLang="en-US"/>
          </a:p>
        </p:txBody>
      </p:sp>
    </p:spTree>
    <p:extLst>
      <p:ext uri="{BB962C8B-B14F-4D97-AF65-F5344CB8AC3E}">
        <p14:creationId xmlns:p14="http://schemas.microsoft.com/office/powerpoint/2010/main" val="2055329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DFBB1B-9309-4491-9468-5380543E1A59}"/>
              </a:ext>
            </a:extLst>
          </p:cNvPr>
          <p:cNvSpPr>
            <a:spLocks noGrp="1"/>
          </p:cNvSpPr>
          <p:nvPr>
            <p:ph type="dt" sz="half" idx="10"/>
          </p:nvPr>
        </p:nvSpPr>
        <p:spPr/>
        <p:txBody>
          <a:bodyPr/>
          <a:lstStyle/>
          <a:p>
            <a:fld id="{2D45915B-EB3D-487F-B5E3-966D80CDE11E}" type="datetimeFigureOut">
              <a:rPr lang="zh-CN" altLang="en-US" smtClean="0"/>
              <a:t>2019/1/12</a:t>
            </a:fld>
            <a:endParaRPr lang="zh-CN" altLang="en-US"/>
          </a:p>
        </p:txBody>
      </p:sp>
      <p:sp>
        <p:nvSpPr>
          <p:cNvPr id="3" name="Footer Placeholder 2">
            <a:extLst>
              <a:ext uri="{FF2B5EF4-FFF2-40B4-BE49-F238E27FC236}">
                <a16:creationId xmlns:a16="http://schemas.microsoft.com/office/drawing/2014/main" id="{411A21AE-6510-4831-9828-8CCFE6F4458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33F410DE-06DA-400F-8B86-4E1E94689749}"/>
              </a:ext>
            </a:extLst>
          </p:cNvPr>
          <p:cNvSpPr>
            <a:spLocks noGrp="1"/>
          </p:cNvSpPr>
          <p:nvPr>
            <p:ph type="sldNum" sz="quarter" idx="12"/>
          </p:nvPr>
        </p:nvSpPr>
        <p:spPr/>
        <p:txBody>
          <a:bodyPr/>
          <a:lstStyle/>
          <a:p>
            <a:fld id="{D34D014C-AC8E-4B84-B62E-609482C6D12C}" type="slidenum">
              <a:rPr lang="zh-CN" altLang="en-US" smtClean="0"/>
              <a:t>‹#›</a:t>
            </a:fld>
            <a:endParaRPr lang="zh-CN" altLang="en-US"/>
          </a:p>
        </p:txBody>
      </p:sp>
    </p:spTree>
    <p:extLst>
      <p:ext uri="{BB962C8B-B14F-4D97-AF65-F5344CB8AC3E}">
        <p14:creationId xmlns:p14="http://schemas.microsoft.com/office/powerpoint/2010/main" val="1449245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8477D-BC64-4E39-8E8C-7E9BE324E98E}"/>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7F3E83D-4EC0-44E2-9FF2-1D7CFFCC61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375EDC21-2DA5-4F28-B30D-8452D1BCCB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a:extLst>
              <a:ext uri="{FF2B5EF4-FFF2-40B4-BE49-F238E27FC236}">
                <a16:creationId xmlns:a16="http://schemas.microsoft.com/office/drawing/2014/main" id="{488C4BAF-FC79-4BD6-B079-427371009DD4}"/>
              </a:ext>
            </a:extLst>
          </p:cNvPr>
          <p:cNvSpPr>
            <a:spLocks noGrp="1"/>
          </p:cNvSpPr>
          <p:nvPr>
            <p:ph type="dt" sz="half" idx="10"/>
          </p:nvPr>
        </p:nvSpPr>
        <p:spPr/>
        <p:txBody>
          <a:bodyPr/>
          <a:lstStyle/>
          <a:p>
            <a:fld id="{2D45915B-EB3D-487F-B5E3-966D80CDE11E}" type="datetimeFigureOut">
              <a:rPr lang="zh-CN" altLang="en-US" smtClean="0"/>
              <a:t>2019/1/12</a:t>
            </a:fld>
            <a:endParaRPr lang="zh-CN" altLang="en-US"/>
          </a:p>
        </p:txBody>
      </p:sp>
      <p:sp>
        <p:nvSpPr>
          <p:cNvPr id="6" name="Footer Placeholder 5">
            <a:extLst>
              <a:ext uri="{FF2B5EF4-FFF2-40B4-BE49-F238E27FC236}">
                <a16:creationId xmlns:a16="http://schemas.microsoft.com/office/drawing/2014/main" id="{33526843-5A6F-4D77-8D63-A81D9E5905B6}"/>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DCC999A8-5FC9-46AF-91E1-4C648078260D}"/>
              </a:ext>
            </a:extLst>
          </p:cNvPr>
          <p:cNvSpPr>
            <a:spLocks noGrp="1"/>
          </p:cNvSpPr>
          <p:nvPr>
            <p:ph type="sldNum" sz="quarter" idx="12"/>
          </p:nvPr>
        </p:nvSpPr>
        <p:spPr/>
        <p:txBody>
          <a:bodyPr/>
          <a:lstStyle/>
          <a:p>
            <a:fld id="{D34D014C-AC8E-4B84-B62E-609482C6D12C}" type="slidenum">
              <a:rPr lang="zh-CN" altLang="en-US" smtClean="0"/>
              <a:t>‹#›</a:t>
            </a:fld>
            <a:endParaRPr lang="zh-CN" altLang="en-US"/>
          </a:p>
        </p:txBody>
      </p:sp>
    </p:spTree>
    <p:extLst>
      <p:ext uri="{BB962C8B-B14F-4D97-AF65-F5344CB8AC3E}">
        <p14:creationId xmlns:p14="http://schemas.microsoft.com/office/powerpoint/2010/main" val="1845984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889C0-FBFC-4A6D-A190-AEFBAC209C4B}"/>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15C45758-0128-4568-9DD9-4D596A0EA8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C61FF1BF-4623-4AE1-BF0E-BEAEAA1E6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a:extLst>
              <a:ext uri="{FF2B5EF4-FFF2-40B4-BE49-F238E27FC236}">
                <a16:creationId xmlns:a16="http://schemas.microsoft.com/office/drawing/2014/main" id="{6AFD895B-E4D3-4E65-9146-6D3BFB78E76A}"/>
              </a:ext>
            </a:extLst>
          </p:cNvPr>
          <p:cNvSpPr>
            <a:spLocks noGrp="1"/>
          </p:cNvSpPr>
          <p:nvPr>
            <p:ph type="dt" sz="half" idx="10"/>
          </p:nvPr>
        </p:nvSpPr>
        <p:spPr/>
        <p:txBody>
          <a:bodyPr/>
          <a:lstStyle/>
          <a:p>
            <a:fld id="{2D45915B-EB3D-487F-B5E3-966D80CDE11E}" type="datetimeFigureOut">
              <a:rPr lang="zh-CN" altLang="en-US" smtClean="0"/>
              <a:t>2019/1/12</a:t>
            </a:fld>
            <a:endParaRPr lang="zh-CN" altLang="en-US"/>
          </a:p>
        </p:txBody>
      </p:sp>
      <p:sp>
        <p:nvSpPr>
          <p:cNvPr id="6" name="Footer Placeholder 5">
            <a:extLst>
              <a:ext uri="{FF2B5EF4-FFF2-40B4-BE49-F238E27FC236}">
                <a16:creationId xmlns:a16="http://schemas.microsoft.com/office/drawing/2014/main" id="{B46C78AD-E407-4A49-88EE-D4342805D536}"/>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CBFE668-66F5-4217-8F5C-8B9CA7FC9A0A}"/>
              </a:ext>
            </a:extLst>
          </p:cNvPr>
          <p:cNvSpPr>
            <a:spLocks noGrp="1"/>
          </p:cNvSpPr>
          <p:nvPr>
            <p:ph type="sldNum" sz="quarter" idx="12"/>
          </p:nvPr>
        </p:nvSpPr>
        <p:spPr/>
        <p:txBody>
          <a:bodyPr/>
          <a:lstStyle/>
          <a:p>
            <a:fld id="{D34D014C-AC8E-4B84-B62E-609482C6D12C}" type="slidenum">
              <a:rPr lang="zh-CN" altLang="en-US" smtClean="0"/>
              <a:t>‹#›</a:t>
            </a:fld>
            <a:endParaRPr lang="zh-CN" altLang="en-US"/>
          </a:p>
        </p:txBody>
      </p:sp>
    </p:spTree>
    <p:extLst>
      <p:ext uri="{BB962C8B-B14F-4D97-AF65-F5344CB8AC3E}">
        <p14:creationId xmlns:p14="http://schemas.microsoft.com/office/powerpoint/2010/main" val="1627577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766270-3DAE-4E09-970D-BF9FFFCAA2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D758860C-4AE2-4AD1-BB85-211159867D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E6C2DBD-DAB6-4CEE-AD2A-170FBF077E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45915B-EB3D-487F-B5E3-966D80CDE11E}" type="datetimeFigureOut">
              <a:rPr lang="zh-CN" altLang="en-US" smtClean="0"/>
              <a:t>2019/1/12</a:t>
            </a:fld>
            <a:endParaRPr lang="zh-CN" altLang="en-US"/>
          </a:p>
        </p:txBody>
      </p:sp>
      <p:sp>
        <p:nvSpPr>
          <p:cNvPr id="5" name="Footer Placeholder 4">
            <a:extLst>
              <a:ext uri="{FF2B5EF4-FFF2-40B4-BE49-F238E27FC236}">
                <a16:creationId xmlns:a16="http://schemas.microsoft.com/office/drawing/2014/main" id="{6098B9FA-629D-4530-97E2-64C049824E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D5E3B2A9-5659-4916-A89F-943B7AF81E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4D014C-AC8E-4B84-B62E-609482C6D12C}" type="slidenum">
              <a:rPr lang="zh-CN" altLang="en-US" smtClean="0"/>
              <a:t>‹#›</a:t>
            </a:fld>
            <a:endParaRPr lang="zh-CN" altLang="en-US"/>
          </a:p>
        </p:txBody>
      </p:sp>
    </p:spTree>
    <p:extLst>
      <p:ext uri="{BB962C8B-B14F-4D97-AF65-F5344CB8AC3E}">
        <p14:creationId xmlns:p14="http://schemas.microsoft.com/office/powerpoint/2010/main" val="31028838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FFFF"/>
            </a:gs>
            <a:gs pos="50000">
              <a:srgbClr val="FAFAFA"/>
            </a:gs>
            <a:gs pos="100000">
              <a:srgbClr val="CFCFCF"/>
            </a:gs>
          </a:gsLst>
          <a:lin ang="5400000" scaled="0"/>
        </a:gra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3" name="Body Level One…"/>
          <p:cNvSpPr>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11080144" y="6404292"/>
            <a:ext cx="273657"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403182165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等线"/>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等线"/>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等线"/>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等线"/>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等线"/>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等线"/>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等线"/>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等线"/>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等线"/>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7.tif"/><Relationship Id="rId3" Type="http://schemas.openxmlformats.org/officeDocument/2006/relationships/image" Target="../media/image32.png"/><Relationship Id="rId7" Type="http://schemas.openxmlformats.org/officeDocument/2006/relationships/image" Target="../media/image36.tif"/><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5.tif"/><Relationship Id="rId5" Type="http://schemas.openxmlformats.org/officeDocument/2006/relationships/image" Target="../media/image34.tif"/><Relationship Id="rId4" Type="http://schemas.openxmlformats.org/officeDocument/2006/relationships/image" Target="../media/image33.png"/><Relationship Id="rId9" Type="http://schemas.openxmlformats.org/officeDocument/2006/relationships/image" Target="../media/image38.tif"/></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hyperlink" Target="http://data.nba.net/10s/prod/v1/2012/players.json" TargetMode="External"/><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image" Target="../media/image26.tif"/><Relationship Id="rId1" Type="http://schemas.openxmlformats.org/officeDocument/2006/relationships/slideLayout" Target="../slideLayouts/slideLayout13.xml"/><Relationship Id="rId6" Type="http://schemas.openxmlformats.org/officeDocument/2006/relationships/image" Target="../media/image30.tif"/><Relationship Id="rId5" Type="http://schemas.openxmlformats.org/officeDocument/2006/relationships/image" Target="../media/image29.tif"/><Relationship Id="rId4" Type="http://schemas.openxmlformats.org/officeDocument/2006/relationships/image" Target="../media/image28.t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9300"/>
        </a:solidFill>
        <a:effectLst/>
      </p:bgPr>
    </p:bg>
    <p:spTree>
      <p:nvGrpSpPr>
        <p:cNvPr id="1" name=""/>
        <p:cNvGrpSpPr/>
        <p:nvPr/>
      </p:nvGrpSpPr>
      <p:grpSpPr>
        <a:xfrm>
          <a:off x="0" y="0"/>
          <a:ext cx="0" cy="0"/>
          <a:chOff x="0" y="0"/>
          <a:chExt cx="0" cy="0"/>
        </a:xfrm>
      </p:grpSpPr>
      <p:sp>
        <p:nvSpPr>
          <p:cNvPr id="112" name="TextBox 2"/>
          <p:cNvSpPr/>
          <p:nvPr/>
        </p:nvSpPr>
        <p:spPr>
          <a:xfrm>
            <a:off x="3540745" y="5872942"/>
            <a:ext cx="8932985"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latin typeface="Arial"/>
                <a:ea typeface="Arial"/>
                <a:cs typeface="Arial"/>
                <a:sym typeface="Arial"/>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dirty="0" err="1">
                <a:ln>
                  <a:noFill/>
                </a:ln>
                <a:solidFill>
                  <a:srgbClr val="FFFFFF"/>
                </a:solidFill>
                <a:effectLst/>
                <a:uLnTx/>
                <a:uFillTx/>
                <a:latin typeface="Arial"/>
                <a:cs typeface="Arial"/>
                <a:sym typeface="Arial"/>
              </a:rPr>
              <a:t>Zihan</a:t>
            </a:r>
            <a:r>
              <a:rPr kumimoji="0" sz="1800" b="0" i="0" u="none" strike="noStrike" kern="0" cap="none" spc="0" normalizeH="0" baseline="0" noProof="0" dirty="0">
                <a:ln>
                  <a:noFill/>
                </a:ln>
                <a:solidFill>
                  <a:srgbClr val="FFFFFF"/>
                </a:solidFill>
                <a:effectLst/>
                <a:uLnTx/>
                <a:uFillTx/>
                <a:latin typeface="Arial"/>
                <a:cs typeface="Arial"/>
                <a:sym typeface="Arial"/>
              </a:rPr>
              <a:t> Gao, Brain McCullough, Steve </a:t>
            </a:r>
            <a:r>
              <a:rPr kumimoji="0" sz="1800" b="0" i="0" u="none" strike="noStrike" kern="0" cap="none" spc="0" normalizeH="0" baseline="0" noProof="0" dirty="0" err="1">
                <a:ln>
                  <a:noFill/>
                </a:ln>
                <a:solidFill>
                  <a:srgbClr val="FFFFFF"/>
                </a:solidFill>
                <a:effectLst/>
                <a:uLnTx/>
                <a:uFillTx/>
                <a:latin typeface="Arial"/>
                <a:cs typeface="Arial"/>
                <a:sym typeface="Arial"/>
              </a:rPr>
              <a:t>S</a:t>
            </a:r>
            <a:r>
              <a:rPr kumimoji="0" lang="en-US" altLang="zh-CN" sz="1800" b="0" i="0" u="none" strike="noStrike" kern="0" cap="none" spc="0" normalizeH="0" baseline="0" noProof="0" dirty="0" err="1">
                <a:ln>
                  <a:noFill/>
                </a:ln>
                <a:solidFill>
                  <a:srgbClr val="FFFFFF"/>
                </a:solidFill>
                <a:effectLst/>
                <a:uLnTx/>
                <a:uFillTx/>
                <a:latin typeface="Arial"/>
                <a:cs typeface="Arial"/>
                <a:sym typeface="Arial"/>
              </a:rPr>
              <a:t>op</a:t>
            </a:r>
            <a:r>
              <a:rPr kumimoji="0" sz="1800" b="0" i="0" u="none" strike="noStrike" kern="0" cap="none" spc="0" normalizeH="0" baseline="0" noProof="0" dirty="0" err="1">
                <a:ln>
                  <a:noFill/>
                </a:ln>
                <a:solidFill>
                  <a:srgbClr val="FFFFFF"/>
                </a:solidFill>
                <a:effectLst/>
                <a:uLnTx/>
                <a:uFillTx/>
                <a:latin typeface="Arial"/>
                <a:cs typeface="Arial"/>
                <a:sym typeface="Arial"/>
              </a:rPr>
              <a:t>ko</a:t>
            </a:r>
            <a:r>
              <a:rPr kumimoji="0" sz="1800" b="0" i="0" u="none" strike="noStrike" kern="0" cap="none" spc="0" normalizeH="0" baseline="0" noProof="0" dirty="0">
                <a:ln>
                  <a:noFill/>
                </a:ln>
                <a:solidFill>
                  <a:srgbClr val="FFFFFF"/>
                </a:solidFill>
                <a:effectLst/>
                <a:uLnTx/>
                <a:uFillTx/>
                <a:latin typeface="Arial"/>
                <a:cs typeface="Arial"/>
                <a:sym typeface="Arial"/>
              </a:rPr>
              <a:t>, Wesley </a:t>
            </a:r>
            <a:r>
              <a:rPr kumimoji="0" sz="1800" b="0" i="0" u="none" strike="noStrike" kern="0" cap="none" spc="0" normalizeH="0" baseline="0" noProof="0" dirty="0" err="1">
                <a:ln>
                  <a:noFill/>
                </a:ln>
                <a:solidFill>
                  <a:srgbClr val="FFFFFF"/>
                </a:solidFill>
                <a:effectLst/>
                <a:uLnTx/>
                <a:uFillTx/>
                <a:latin typeface="Arial"/>
                <a:cs typeface="Arial"/>
                <a:sym typeface="Arial"/>
              </a:rPr>
              <a:t>Dinville</a:t>
            </a:r>
            <a:r>
              <a:rPr kumimoji="0" sz="1800" b="0" i="0" u="none" strike="noStrike" kern="0" cap="none" spc="0" normalizeH="0" baseline="0" noProof="0" dirty="0">
                <a:ln>
                  <a:noFill/>
                </a:ln>
                <a:solidFill>
                  <a:srgbClr val="FFFFFF"/>
                </a:solidFill>
                <a:effectLst/>
                <a:uLnTx/>
                <a:uFillTx/>
                <a:latin typeface="Arial"/>
                <a:cs typeface="Arial"/>
                <a:sym typeface="Arial"/>
              </a:rPr>
              <a:t> </a:t>
            </a:r>
          </a:p>
        </p:txBody>
      </p:sp>
      <p:sp>
        <p:nvSpPr>
          <p:cNvPr id="113" name="Sport Analysis for  4 Big Leagues"/>
          <p:cNvSpPr/>
          <p:nvPr/>
        </p:nvSpPr>
        <p:spPr>
          <a:xfrm>
            <a:off x="3447707" y="904710"/>
            <a:ext cx="8111542" cy="245618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marL="0" marR="0" lvl="0" indent="0" algn="l" defTabSz="914400" rtl="0" eaLnBrk="1" fontAlgn="auto" latinLnBrk="0" hangingPunct="0">
              <a:lnSpc>
                <a:spcPct val="90000"/>
              </a:lnSpc>
              <a:spcBef>
                <a:spcPts val="0"/>
              </a:spcBef>
              <a:spcAft>
                <a:spcPts val="0"/>
              </a:spcAft>
              <a:buClrTx/>
              <a:buSzTx/>
              <a:buFontTx/>
              <a:buNone/>
              <a:tabLst/>
              <a:defRPr sz="7200">
                <a:solidFill>
                  <a:srgbClr val="FFFFFF"/>
                </a:solidFill>
                <a:latin typeface="Avenir Black"/>
                <a:ea typeface="Avenir Black"/>
                <a:cs typeface="Avenir Black"/>
                <a:sym typeface="Avenir Black"/>
              </a:defRPr>
            </a:pPr>
            <a:r>
              <a:rPr kumimoji="0" sz="7200" b="0" i="0" u="none" strike="noStrike" kern="0" cap="none" spc="0" normalizeH="0" baseline="0" noProof="0">
                <a:ln>
                  <a:noFill/>
                </a:ln>
                <a:solidFill>
                  <a:srgbClr val="FFFFFF"/>
                </a:solidFill>
                <a:effectLst/>
                <a:uLnTx/>
                <a:uFillTx/>
                <a:latin typeface="Avenir Black"/>
                <a:sym typeface="Avenir Black"/>
              </a:rPr>
              <a:t>Sport Analysis for </a:t>
            </a:r>
            <a:br>
              <a:rPr kumimoji="0" sz="7200" b="0" i="0" u="none" strike="noStrike" kern="0" cap="none" spc="0" normalizeH="0" baseline="0" noProof="0">
                <a:ln>
                  <a:noFill/>
                </a:ln>
                <a:solidFill>
                  <a:srgbClr val="FFFFFF"/>
                </a:solidFill>
                <a:effectLst/>
                <a:uLnTx/>
                <a:uFillTx/>
                <a:latin typeface="Avenir Black"/>
                <a:sym typeface="Avenir Black"/>
              </a:rPr>
            </a:br>
            <a:r>
              <a:rPr kumimoji="0" sz="7200" b="0" i="0" u="none" strike="noStrike" kern="0" cap="none" spc="0" normalizeH="0" baseline="0" noProof="0">
                <a:ln>
                  <a:noFill/>
                </a:ln>
                <a:solidFill>
                  <a:srgbClr val="FFFFFF"/>
                </a:solidFill>
                <a:effectLst/>
                <a:uLnTx/>
                <a:uFillTx/>
                <a:latin typeface="Avenir Black"/>
                <a:sym typeface="Avenir Black"/>
              </a:rPr>
              <a:t>4 Big Leagues</a:t>
            </a:r>
          </a:p>
        </p:txBody>
      </p:sp>
      <p:pic>
        <p:nvPicPr>
          <p:cNvPr id="114" name="TqLWMsyLGucXgS5mKAl_RyU_vOcUDbVOz4hztWgoC4PBY0YMtJ2O_a13pqvlpgTn5FfzQ6sESi9GBZQ5ImyChBByVEsHx9wqDFKAAZ-rIx7VGQZY5YZlaGmv4vXwxA9mnS6YkIsZpGs.png" descr="TqLWMsyLGucXgS5mKAl_RyU_vOcUDbVOz4hztWgoC4PBY0YMtJ2O_a13pqvlpgTn5FfzQ6sESi9GBZQ5ImyChBByVEsHx9wqDFKAAZ-rIx7VGQZY5YZlaGmv4vXwxA9mnS6YkIsZpGs.png"/>
          <p:cNvPicPr>
            <a:picLocks noChangeAspect="1"/>
          </p:cNvPicPr>
          <p:nvPr/>
        </p:nvPicPr>
        <p:blipFill>
          <a:blip r:embed="rId2">
            <a:extLst/>
          </a:blip>
          <a:stretch>
            <a:fillRect/>
          </a:stretch>
        </p:blipFill>
        <p:spPr>
          <a:xfrm>
            <a:off x="3579236" y="4170670"/>
            <a:ext cx="1750817" cy="1190555"/>
          </a:xfrm>
          <a:prstGeom prst="rect">
            <a:avLst/>
          </a:prstGeom>
          <a:ln w="12700">
            <a:miter lim="400000"/>
          </a:ln>
        </p:spPr>
      </p:pic>
      <p:pic>
        <p:nvPicPr>
          <p:cNvPr id="115" name="H5jeEkRCdeqliORW5KtATwqfubB9dVoPvV4F3k5izcpCDzFxwAP3VJZkDBkxjUWQHdoCFL4_vY5g7e4jmt-CWUMnTNNn9gl9dm5FHiLNKl8pYyoZTeHFiwUgug3_ngFEIP-cNxd3ZIQ.png" descr="H5jeEkRCdeqliORW5KtATwqfubB9dVoPvV4F3k5izcpCDzFxwAP3VJZkDBkxjUWQHdoCFL4_vY5g7e4jmt-CWUMnTNNn9gl9dm5FHiLNKl8pYyoZTeHFiwUgug3_ngFEIP-cNxd3ZIQ.png"/>
          <p:cNvPicPr>
            <a:picLocks noChangeAspect="1"/>
          </p:cNvPicPr>
          <p:nvPr/>
        </p:nvPicPr>
        <p:blipFill>
          <a:blip r:embed="rId3">
            <a:extLst/>
          </a:blip>
          <a:stretch>
            <a:fillRect/>
          </a:stretch>
        </p:blipFill>
        <p:spPr>
          <a:xfrm>
            <a:off x="5861927" y="4409077"/>
            <a:ext cx="1313633" cy="713741"/>
          </a:xfrm>
          <a:prstGeom prst="rect">
            <a:avLst/>
          </a:prstGeom>
          <a:ln w="12700">
            <a:miter lim="400000"/>
          </a:ln>
        </p:spPr>
      </p:pic>
      <p:pic>
        <p:nvPicPr>
          <p:cNvPr id="116" name="_iexmCSQ5P_Eb84a_t9YGWPL92JbwMS3hO9rcYLbkw4ZuYHij6_jby0tzEE2843WSvfzSpde-l79V-owj28o9a4C67x-HkkOYup-wY3-R0EH7QlQp4kcbuQP97a2A6FveYKeqhYtgdw.png" descr="_iexmCSQ5P_Eb84a_t9YGWPL92JbwMS3hO9rcYLbkw4ZuYHij6_jby0tzEE2843WSvfzSpde-l79V-owj28o9a4C67x-HkkOYup-wY3-R0EH7QlQp4kcbuQP97a2A6FveYKeqhYtgdw.png"/>
          <p:cNvPicPr>
            <a:picLocks noChangeAspect="1"/>
          </p:cNvPicPr>
          <p:nvPr/>
        </p:nvPicPr>
        <p:blipFill>
          <a:blip r:embed="rId4">
            <a:extLst/>
          </a:blip>
          <a:stretch>
            <a:fillRect/>
          </a:stretch>
        </p:blipFill>
        <p:spPr>
          <a:xfrm>
            <a:off x="9290966" y="4170670"/>
            <a:ext cx="1038275" cy="1190555"/>
          </a:xfrm>
          <a:prstGeom prst="rect">
            <a:avLst/>
          </a:prstGeom>
          <a:ln w="12700">
            <a:miter lim="400000"/>
          </a:ln>
        </p:spPr>
      </p:pic>
      <p:pic>
        <p:nvPicPr>
          <p:cNvPr id="117" name="2r-R5sp9nxJTqmOQ_TpP9p4ytIZzOcAWaMCLtKGbYifPjjf1ur9nogwYJLGT_XohEBrpcxOzY3Yg1jkaDhzGXx_Hxv1Ocnrwdi_PyjmVEgTqT0Cee55vy59J8tzGvv_AN7jRdnZS6X8.png" descr="2r-R5sp9nxJTqmOQ_TpP9p4ytIZzOcAWaMCLtKGbYifPjjf1ur9nogwYJLGT_XohEBrpcxOzY3Yg1jkaDhzGXx_Hxv1Ocnrwdi_PyjmVEgTqT0Cee55vy59J8tzGvv_AN7jRdnZS6X8.png"/>
          <p:cNvPicPr>
            <a:picLocks noChangeAspect="1"/>
          </p:cNvPicPr>
          <p:nvPr/>
        </p:nvPicPr>
        <p:blipFill>
          <a:blip r:embed="rId5">
            <a:extLst/>
          </a:blip>
          <a:stretch>
            <a:fillRect/>
          </a:stretch>
        </p:blipFill>
        <p:spPr>
          <a:xfrm>
            <a:off x="7707434" y="4170670"/>
            <a:ext cx="904079" cy="1190555"/>
          </a:xfrm>
          <a:prstGeom prst="rect">
            <a:avLst/>
          </a:prstGeom>
          <a:ln w="12700">
            <a:miter lim="400000"/>
          </a:ln>
        </p:spPr>
      </p:pic>
      <p:sp>
        <p:nvSpPr>
          <p:cNvPr id="118" name="Line"/>
          <p:cNvSpPr/>
          <p:nvPr/>
        </p:nvSpPr>
        <p:spPr>
          <a:xfrm flipV="1">
            <a:off x="3518253" y="5617083"/>
            <a:ext cx="6885612" cy="1"/>
          </a:xfrm>
          <a:prstGeom prst="line">
            <a:avLst/>
          </a:prstGeom>
          <a:ln w="25400">
            <a:solidFill>
              <a:srgbClr val="FFFFF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等线"/>
              <a:ea typeface="等线"/>
              <a:sym typeface="等线"/>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8" name="TextBox 3"/>
          <p:cNvSpPr/>
          <p:nvPr/>
        </p:nvSpPr>
        <p:spPr>
          <a:xfrm>
            <a:off x="380615" y="4358323"/>
            <a:ext cx="1816101"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400">
                <a:latin typeface="Avenir Heavy"/>
                <a:ea typeface="Avenir Heavy"/>
                <a:cs typeface="Avenir Heavy"/>
                <a:sym typeface="Avenir Heavy"/>
              </a:defRPr>
            </a:pPr>
            <a:r>
              <a:rPr kumimoji="0" sz="1400" b="0" i="0" u="none" strike="noStrike" kern="0" cap="none" spc="0" normalizeH="0" baseline="0" noProof="0">
                <a:ln>
                  <a:noFill/>
                </a:ln>
                <a:solidFill>
                  <a:srgbClr val="000000"/>
                </a:solidFill>
                <a:effectLst/>
                <a:uLnTx/>
                <a:uFillTx/>
                <a:latin typeface="Avenir Heavy"/>
                <a:sym typeface="Avenir Heavy"/>
              </a:rPr>
              <a:t>San Antonia </a:t>
            </a:r>
          </a:p>
          <a:p>
            <a:pPr marL="0" marR="0" lvl="0" indent="0" algn="ctr" defTabSz="914400" rtl="0" eaLnBrk="1" fontAlgn="auto" latinLnBrk="0" hangingPunct="0">
              <a:lnSpc>
                <a:spcPct val="100000"/>
              </a:lnSpc>
              <a:spcBef>
                <a:spcPts val="0"/>
              </a:spcBef>
              <a:spcAft>
                <a:spcPts val="0"/>
              </a:spcAft>
              <a:buClrTx/>
              <a:buSzTx/>
              <a:buFontTx/>
              <a:buNone/>
              <a:tabLst/>
              <a:defRPr sz="1400">
                <a:latin typeface="Avenir Heavy"/>
                <a:ea typeface="Avenir Heavy"/>
                <a:cs typeface="Avenir Heavy"/>
                <a:sym typeface="Avenir Heavy"/>
              </a:defRPr>
            </a:pPr>
            <a:r>
              <a:rPr kumimoji="0" sz="1400" b="0" i="0" u="none" strike="noStrike" kern="0" cap="none" spc="0" normalizeH="0" baseline="0" noProof="0">
                <a:ln>
                  <a:noFill/>
                </a:ln>
                <a:solidFill>
                  <a:srgbClr val="000000"/>
                </a:solidFill>
                <a:effectLst/>
                <a:uLnTx/>
                <a:uFillTx/>
                <a:latin typeface="Avenir Heavy"/>
                <a:sym typeface="Avenir Heavy"/>
              </a:rPr>
              <a:t>Spurs</a:t>
            </a:r>
          </a:p>
        </p:txBody>
      </p:sp>
      <p:sp>
        <p:nvSpPr>
          <p:cNvPr id="209" name="TextBox 8"/>
          <p:cNvSpPr/>
          <p:nvPr/>
        </p:nvSpPr>
        <p:spPr>
          <a:xfrm>
            <a:off x="434031" y="467054"/>
            <a:ext cx="12229760" cy="1336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l" defTabSz="914400" rtl="0" eaLnBrk="1" fontAlgn="auto" latinLnBrk="0" hangingPunct="0">
              <a:lnSpc>
                <a:spcPct val="100000"/>
              </a:lnSpc>
              <a:spcBef>
                <a:spcPts val="0"/>
              </a:spcBef>
              <a:spcAft>
                <a:spcPts val="0"/>
              </a:spcAft>
              <a:buClrTx/>
              <a:buSzTx/>
              <a:buFontTx/>
              <a:buNone/>
              <a:tabLst/>
              <a:defRPr sz="3600">
                <a:latin typeface="Avenir Heavy"/>
                <a:ea typeface="Avenir Heavy"/>
                <a:cs typeface="Avenir Heavy"/>
                <a:sym typeface="Avenir Heavy"/>
              </a:defRPr>
            </a:pPr>
            <a:r>
              <a:rPr kumimoji="0" sz="3600" b="0" i="0" u="none" strike="noStrike" kern="0" cap="none" spc="0" normalizeH="0" baseline="0" noProof="0">
                <a:ln>
                  <a:noFill/>
                </a:ln>
                <a:solidFill>
                  <a:srgbClr val="000000"/>
                </a:solidFill>
                <a:effectLst/>
                <a:uLnTx/>
                <a:uFillTx/>
                <a:latin typeface="Avenir Heavy"/>
                <a:sym typeface="Avenir Heavy"/>
              </a:rPr>
              <a:t>5 Best NBA franchise in 21</a:t>
            </a:r>
            <a:r>
              <a:rPr kumimoji="0" sz="3600" b="0" i="0" u="none" strike="noStrike" kern="0" cap="none" spc="0" normalizeH="0" baseline="29555" noProof="0">
                <a:ln>
                  <a:noFill/>
                </a:ln>
                <a:solidFill>
                  <a:srgbClr val="000000"/>
                </a:solidFill>
                <a:effectLst/>
                <a:uLnTx/>
                <a:uFillTx/>
                <a:latin typeface="Avenir Heavy"/>
                <a:sym typeface="Avenir Heavy"/>
              </a:rPr>
              <a:t>st</a:t>
            </a:r>
            <a:r>
              <a:rPr kumimoji="0" sz="3600" b="0" i="0" u="none" strike="noStrike" kern="0" cap="none" spc="0" normalizeH="0" baseline="0" noProof="0">
                <a:ln>
                  <a:noFill/>
                </a:ln>
                <a:solidFill>
                  <a:srgbClr val="000000"/>
                </a:solidFill>
                <a:effectLst/>
                <a:uLnTx/>
                <a:uFillTx/>
                <a:latin typeface="Avenir Heavy"/>
                <a:sym typeface="Avenir Heavy"/>
              </a:rPr>
              <a:t> century</a:t>
            </a:r>
            <a:br>
              <a:rPr kumimoji="0" sz="3600" b="0" i="0" u="none" strike="noStrike" kern="0" cap="none" spc="0" normalizeH="0" baseline="0" noProof="0">
                <a:ln>
                  <a:noFill/>
                </a:ln>
                <a:solidFill>
                  <a:srgbClr val="000000"/>
                </a:solidFill>
                <a:effectLst/>
                <a:uLnTx/>
                <a:uFillTx/>
                <a:latin typeface="Avenir Heavy"/>
                <a:sym typeface="Avenir Heavy"/>
              </a:rPr>
            </a:br>
            <a:endParaRPr kumimoji="0" sz="3600" b="0" i="0" u="none" strike="noStrike" kern="0" cap="none" spc="0" normalizeH="0" baseline="0" noProof="0">
              <a:ln>
                <a:noFill/>
              </a:ln>
              <a:solidFill>
                <a:srgbClr val="000000"/>
              </a:solidFill>
              <a:effectLst/>
              <a:uLnTx/>
              <a:uFillTx/>
              <a:latin typeface="Avenir Heavy"/>
              <a:sym typeface="Avenir Heavy"/>
            </a:endParaRPr>
          </a:p>
        </p:txBody>
      </p:sp>
      <p:sp>
        <p:nvSpPr>
          <p:cNvPr id="210" name="Rectangle"/>
          <p:cNvSpPr/>
          <p:nvPr/>
        </p:nvSpPr>
        <p:spPr>
          <a:xfrm>
            <a:off x="1589" y="5584144"/>
            <a:ext cx="12281274" cy="1336041"/>
          </a:xfrm>
          <a:prstGeom prst="rect">
            <a:avLst/>
          </a:prstGeom>
          <a:solidFill>
            <a:srgbClr val="FF9300"/>
          </a:solidFill>
          <a:ln w="12700">
            <a:miter lim="400000"/>
          </a:ln>
        </p:spPr>
        <p:txBody>
          <a:bodyPr lIns="45719" rIns="45719" anchor="ctr"/>
          <a:lstStyle/>
          <a:p>
            <a:pPr marL="0" marR="0" lvl="0" indent="0" algn="l" defTabSz="914400" rtl="0" eaLnBrk="1" fontAlgn="auto" latinLnBrk="0" hangingPunct="0">
              <a:lnSpc>
                <a:spcPct val="100000"/>
              </a:lnSpc>
              <a:spcBef>
                <a:spcPts val="0"/>
              </a:spcBef>
              <a:spcAft>
                <a:spcPts val="0"/>
              </a:spcAft>
              <a:buClrTx/>
              <a:buSzTx/>
              <a:buFontTx/>
              <a:buNone/>
              <a:tabLst/>
              <a:defRPr>
                <a:latin typeface="+mn-lt"/>
                <a:ea typeface="+mn-ea"/>
                <a:cs typeface="+mn-cs"/>
                <a:sym typeface="Helvetica"/>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11" name="Line"/>
          <p:cNvSpPr/>
          <p:nvPr/>
        </p:nvSpPr>
        <p:spPr>
          <a:xfrm flipV="1">
            <a:off x="483748" y="1254040"/>
            <a:ext cx="2670390" cy="1"/>
          </a:xfrm>
          <a:prstGeom prst="line">
            <a:avLst/>
          </a:prstGeom>
          <a:ln w="63500">
            <a:solidFill>
              <a:srgbClr val="FF9300"/>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等线"/>
              <a:ea typeface="等线"/>
              <a:sym typeface="等线"/>
            </a:endParaRPr>
          </a:p>
        </p:txBody>
      </p:sp>
      <p:sp>
        <p:nvSpPr>
          <p:cNvPr id="212" name="TextBox 15"/>
          <p:cNvSpPr/>
          <p:nvPr/>
        </p:nvSpPr>
        <p:spPr>
          <a:xfrm>
            <a:off x="2778344" y="4348031"/>
            <a:ext cx="1693335"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400">
                <a:latin typeface="Avenir Heavy"/>
                <a:ea typeface="Avenir Heavy"/>
                <a:cs typeface="Avenir Heavy"/>
                <a:sym typeface="Avenir Heavy"/>
              </a:defRPr>
            </a:pPr>
            <a:r>
              <a:rPr kumimoji="0" sz="1400" b="0" i="0" u="none" strike="noStrike" kern="0" cap="none" spc="0" normalizeH="0" baseline="0" noProof="0">
                <a:ln>
                  <a:noFill/>
                </a:ln>
                <a:solidFill>
                  <a:srgbClr val="000000"/>
                </a:solidFill>
                <a:effectLst/>
                <a:uLnTx/>
                <a:uFillTx/>
                <a:latin typeface="Avenir Heavy"/>
                <a:sym typeface="Avenir Heavy"/>
              </a:rPr>
              <a:t>Dallas </a:t>
            </a:r>
            <a:br>
              <a:rPr kumimoji="0" sz="1400" b="0" i="0" u="none" strike="noStrike" kern="0" cap="none" spc="0" normalizeH="0" baseline="0" noProof="0">
                <a:ln>
                  <a:noFill/>
                </a:ln>
                <a:solidFill>
                  <a:srgbClr val="000000"/>
                </a:solidFill>
                <a:effectLst/>
                <a:uLnTx/>
                <a:uFillTx/>
                <a:latin typeface="Avenir Heavy"/>
                <a:sym typeface="Avenir Heavy"/>
              </a:rPr>
            </a:br>
            <a:r>
              <a:rPr kumimoji="0" sz="1400" b="0" i="0" u="none" strike="noStrike" kern="0" cap="none" spc="0" normalizeH="0" baseline="0" noProof="0">
                <a:ln>
                  <a:noFill/>
                </a:ln>
                <a:solidFill>
                  <a:srgbClr val="000000"/>
                </a:solidFill>
                <a:effectLst/>
                <a:uLnTx/>
                <a:uFillTx/>
                <a:latin typeface="Avenir Heavy"/>
                <a:sym typeface="Avenir Heavy"/>
              </a:rPr>
              <a:t>Mavericks</a:t>
            </a:r>
          </a:p>
        </p:txBody>
      </p:sp>
      <p:sp>
        <p:nvSpPr>
          <p:cNvPr id="213" name="TextBox 16"/>
          <p:cNvSpPr/>
          <p:nvPr/>
        </p:nvSpPr>
        <p:spPr>
          <a:xfrm>
            <a:off x="5239912" y="4348031"/>
            <a:ext cx="1693334"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400">
                <a:latin typeface="Avenir Heavy"/>
                <a:ea typeface="Avenir Heavy"/>
                <a:cs typeface="Avenir Heavy"/>
                <a:sym typeface="Avenir Heavy"/>
              </a:defRPr>
            </a:pPr>
            <a:r>
              <a:rPr kumimoji="0" sz="1400" b="0" i="0" u="none" strike="noStrike" kern="0" cap="none" spc="0" normalizeH="0" baseline="0" noProof="0">
                <a:ln>
                  <a:noFill/>
                </a:ln>
                <a:solidFill>
                  <a:srgbClr val="000000"/>
                </a:solidFill>
                <a:effectLst/>
                <a:uLnTx/>
                <a:uFillTx/>
                <a:latin typeface="Avenir Heavy"/>
                <a:sym typeface="Avenir Heavy"/>
              </a:rPr>
              <a:t>Houston </a:t>
            </a:r>
          </a:p>
          <a:p>
            <a:pPr marL="0" marR="0" lvl="0" indent="0" algn="ctr" defTabSz="914400" rtl="0" eaLnBrk="1" fontAlgn="auto" latinLnBrk="0" hangingPunct="0">
              <a:lnSpc>
                <a:spcPct val="100000"/>
              </a:lnSpc>
              <a:spcBef>
                <a:spcPts val="0"/>
              </a:spcBef>
              <a:spcAft>
                <a:spcPts val="0"/>
              </a:spcAft>
              <a:buClrTx/>
              <a:buSzTx/>
              <a:buFontTx/>
              <a:buNone/>
              <a:tabLst/>
              <a:defRPr sz="1400">
                <a:latin typeface="Avenir Heavy"/>
                <a:ea typeface="Avenir Heavy"/>
                <a:cs typeface="Avenir Heavy"/>
                <a:sym typeface="Avenir Heavy"/>
              </a:defRPr>
            </a:pPr>
            <a:r>
              <a:rPr kumimoji="0" sz="1400" b="0" i="0" u="none" strike="noStrike" kern="0" cap="none" spc="0" normalizeH="0" baseline="0" noProof="0">
                <a:ln>
                  <a:noFill/>
                </a:ln>
                <a:solidFill>
                  <a:srgbClr val="000000"/>
                </a:solidFill>
                <a:effectLst/>
                <a:uLnTx/>
                <a:uFillTx/>
                <a:latin typeface="Avenir Heavy"/>
                <a:sym typeface="Avenir Heavy"/>
              </a:rPr>
              <a:t>Rockets</a:t>
            </a:r>
          </a:p>
        </p:txBody>
      </p:sp>
      <p:sp>
        <p:nvSpPr>
          <p:cNvPr id="214" name="TextBox 19"/>
          <p:cNvSpPr/>
          <p:nvPr/>
        </p:nvSpPr>
        <p:spPr>
          <a:xfrm>
            <a:off x="7608177" y="4358323"/>
            <a:ext cx="1693334"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400">
                <a:latin typeface="Avenir Heavy"/>
                <a:ea typeface="Avenir Heavy"/>
                <a:cs typeface="Avenir Heavy"/>
                <a:sym typeface="Avenir Heavy"/>
              </a:defRPr>
            </a:pPr>
            <a:r>
              <a:rPr kumimoji="0" sz="1400" b="0" i="0" u="none" strike="noStrike" kern="0" cap="none" spc="0" normalizeH="0" baseline="0" noProof="0">
                <a:ln>
                  <a:noFill/>
                </a:ln>
                <a:solidFill>
                  <a:srgbClr val="000000"/>
                </a:solidFill>
                <a:effectLst/>
                <a:uLnTx/>
                <a:uFillTx/>
                <a:latin typeface="Avenir Heavy"/>
                <a:sym typeface="Avenir Heavy"/>
              </a:rPr>
              <a:t>Miami</a:t>
            </a:r>
          </a:p>
          <a:p>
            <a:pPr marL="0" marR="0" lvl="0" indent="0" algn="ctr" defTabSz="914400" rtl="0" eaLnBrk="1" fontAlgn="auto" latinLnBrk="0" hangingPunct="0">
              <a:lnSpc>
                <a:spcPct val="100000"/>
              </a:lnSpc>
              <a:spcBef>
                <a:spcPts val="0"/>
              </a:spcBef>
              <a:spcAft>
                <a:spcPts val="0"/>
              </a:spcAft>
              <a:buClrTx/>
              <a:buSzTx/>
              <a:buFontTx/>
              <a:buNone/>
              <a:tabLst/>
              <a:defRPr sz="1400">
                <a:latin typeface="Avenir Heavy"/>
                <a:ea typeface="Avenir Heavy"/>
                <a:cs typeface="Avenir Heavy"/>
                <a:sym typeface="Avenir Heavy"/>
              </a:defRPr>
            </a:pPr>
            <a:r>
              <a:rPr kumimoji="0" sz="1400" b="0" i="0" u="none" strike="noStrike" kern="0" cap="none" spc="0" normalizeH="0" baseline="0" noProof="0">
                <a:ln>
                  <a:noFill/>
                </a:ln>
                <a:solidFill>
                  <a:srgbClr val="000000"/>
                </a:solidFill>
                <a:effectLst/>
                <a:uLnTx/>
                <a:uFillTx/>
                <a:latin typeface="Avenir Heavy"/>
                <a:sym typeface="Avenir Heavy"/>
              </a:rPr>
              <a:t>Heat</a:t>
            </a:r>
          </a:p>
        </p:txBody>
      </p:sp>
      <p:sp>
        <p:nvSpPr>
          <p:cNvPr id="215" name="TextBox 20"/>
          <p:cNvSpPr/>
          <p:nvPr/>
        </p:nvSpPr>
        <p:spPr>
          <a:xfrm>
            <a:off x="9976442" y="4348031"/>
            <a:ext cx="1693335" cy="8153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400">
                <a:latin typeface="Avenir Heavy"/>
                <a:ea typeface="Avenir Heavy"/>
                <a:cs typeface="Avenir Heavy"/>
                <a:sym typeface="Avenir Heavy"/>
              </a:defRPr>
            </a:pPr>
            <a:r>
              <a:rPr kumimoji="0" sz="1400" b="0" i="0" u="none" strike="noStrike" kern="0" cap="none" spc="0" normalizeH="0" baseline="0" noProof="0">
                <a:ln>
                  <a:noFill/>
                </a:ln>
                <a:solidFill>
                  <a:srgbClr val="000000"/>
                </a:solidFill>
                <a:effectLst/>
                <a:uLnTx/>
                <a:uFillTx/>
                <a:latin typeface="Avenir Heavy"/>
                <a:sym typeface="Avenir Heavy"/>
              </a:rPr>
              <a:t>Boston</a:t>
            </a:r>
          </a:p>
          <a:p>
            <a:pPr marL="0" marR="0" lvl="0" indent="0" algn="ctr" defTabSz="914400" rtl="0" eaLnBrk="1" fontAlgn="auto" latinLnBrk="0" hangingPunct="0">
              <a:lnSpc>
                <a:spcPct val="100000"/>
              </a:lnSpc>
              <a:spcBef>
                <a:spcPts val="0"/>
              </a:spcBef>
              <a:spcAft>
                <a:spcPts val="0"/>
              </a:spcAft>
              <a:buClrTx/>
              <a:buSzTx/>
              <a:buFontTx/>
              <a:buNone/>
              <a:tabLst/>
              <a:defRPr sz="1400">
                <a:latin typeface="Avenir Heavy"/>
                <a:ea typeface="Avenir Heavy"/>
                <a:cs typeface="Avenir Heavy"/>
                <a:sym typeface="Avenir Heavy"/>
              </a:defRPr>
            </a:pPr>
            <a:r>
              <a:rPr kumimoji="0" sz="1400" b="0" i="0" u="none" strike="noStrike" kern="0" cap="none" spc="0" normalizeH="0" baseline="0" noProof="0">
                <a:ln>
                  <a:noFill/>
                </a:ln>
                <a:solidFill>
                  <a:srgbClr val="000000"/>
                </a:solidFill>
                <a:effectLst/>
                <a:uLnTx/>
                <a:uFillTx/>
                <a:latin typeface="Avenir Heavy"/>
                <a:sym typeface="Avenir Heavy"/>
              </a:rPr>
              <a:t>Celtics</a:t>
            </a:r>
          </a:p>
        </p:txBody>
      </p:sp>
      <p:sp>
        <p:nvSpPr>
          <p:cNvPr id="216" name="TextBox 29"/>
          <p:cNvSpPr/>
          <p:nvPr/>
        </p:nvSpPr>
        <p:spPr>
          <a:xfrm>
            <a:off x="136103" y="4966545"/>
            <a:ext cx="2371726" cy="46166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400">
                <a:latin typeface="Avenir Roman"/>
                <a:ea typeface="Avenir Roman"/>
                <a:cs typeface="Avenir Roman"/>
                <a:sym typeface="Avenir Roman"/>
              </a:defRPr>
            </a:pPr>
            <a:r>
              <a:rPr kumimoji="0" sz="1400" b="0" i="0" u="none" strike="noStrike" kern="0" cap="none" spc="0" normalizeH="0" baseline="0" noProof="0" dirty="0">
                <a:ln>
                  <a:noFill/>
                </a:ln>
                <a:solidFill>
                  <a:srgbClr val="000000"/>
                </a:solidFill>
                <a:effectLst/>
                <a:uLnTx/>
                <a:uFillTx/>
                <a:latin typeface="Avenir Roman"/>
                <a:sym typeface="Avenir Roman"/>
              </a:rPr>
              <a:t>Winning rate: </a:t>
            </a:r>
            <a:r>
              <a:rPr kumimoji="0" sz="2400" b="0" i="0" u="none" strike="noStrike" kern="0" cap="none" spc="0" normalizeH="0" baseline="0" noProof="0" dirty="0">
                <a:ln>
                  <a:noFill/>
                </a:ln>
                <a:solidFill>
                  <a:srgbClr val="FF9300"/>
                </a:solidFill>
                <a:effectLst/>
                <a:uLnTx/>
                <a:uFillTx/>
                <a:latin typeface="Avenir Heavy"/>
                <a:ea typeface="Avenir Heavy"/>
                <a:cs typeface="Avenir Heavy"/>
                <a:sym typeface="Avenir Heavy"/>
              </a:rPr>
              <a:t>70.87</a:t>
            </a:r>
            <a:r>
              <a:rPr kumimoji="0" sz="1400" b="0" i="0" u="none" strike="noStrike" kern="0" cap="none" spc="0" normalizeH="0" baseline="0" noProof="0" dirty="0">
                <a:ln>
                  <a:noFill/>
                </a:ln>
                <a:solidFill>
                  <a:srgbClr val="FF9300"/>
                </a:solidFill>
                <a:effectLst/>
                <a:uLnTx/>
                <a:uFillTx/>
                <a:latin typeface="Avenir Heavy"/>
                <a:ea typeface="Avenir Heavy"/>
                <a:cs typeface="Avenir Heavy"/>
                <a:sym typeface="Avenir Heavy"/>
              </a:rPr>
              <a:t>% </a:t>
            </a:r>
          </a:p>
        </p:txBody>
      </p:sp>
      <p:sp>
        <p:nvSpPr>
          <p:cNvPr id="217" name="TextBox 30"/>
          <p:cNvSpPr/>
          <p:nvPr/>
        </p:nvSpPr>
        <p:spPr>
          <a:xfrm>
            <a:off x="2525500" y="4966545"/>
            <a:ext cx="2371726" cy="46166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400">
                <a:latin typeface="Avenir Roman"/>
                <a:ea typeface="Avenir Roman"/>
                <a:cs typeface="Avenir Roman"/>
                <a:sym typeface="Avenir Roman"/>
              </a:defRPr>
            </a:pPr>
            <a:r>
              <a:rPr kumimoji="0" sz="1400" b="0" i="0" u="none" strike="noStrike" kern="0" cap="none" spc="0" normalizeH="0" baseline="0" noProof="0" dirty="0">
                <a:ln>
                  <a:noFill/>
                </a:ln>
                <a:solidFill>
                  <a:srgbClr val="000000"/>
                </a:solidFill>
                <a:effectLst/>
                <a:uLnTx/>
                <a:uFillTx/>
                <a:latin typeface="Avenir Roman"/>
                <a:sym typeface="Avenir Roman"/>
              </a:rPr>
              <a:t>Winning rate: </a:t>
            </a:r>
            <a:r>
              <a:rPr kumimoji="0" sz="2400" b="0" i="0" u="none" strike="noStrike" kern="0" cap="none" spc="0" normalizeH="0" baseline="0" noProof="0" dirty="0">
                <a:ln>
                  <a:noFill/>
                </a:ln>
                <a:solidFill>
                  <a:srgbClr val="FF9300"/>
                </a:solidFill>
                <a:effectLst/>
                <a:uLnTx/>
                <a:uFillTx/>
                <a:latin typeface="Avenir Heavy"/>
                <a:ea typeface="Avenir Heavy"/>
                <a:cs typeface="Avenir Heavy"/>
                <a:sym typeface="Avenir Heavy"/>
              </a:rPr>
              <a:t>61.22</a:t>
            </a:r>
            <a:r>
              <a:rPr kumimoji="0" sz="1400" b="0" i="0" u="none" strike="noStrike" kern="0" cap="none" spc="0" normalizeH="0" baseline="0" noProof="0" dirty="0">
                <a:ln>
                  <a:noFill/>
                </a:ln>
                <a:solidFill>
                  <a:srgbClr val="FF9300"/>
                </a:solidFill>
                <a:effectLst/>
                <a:uLnTx/>
                <a:uFillTx/>
                <a:latin typeface="Avenir Heavy"/>
                <a:ea typeface="Avenir Heavy"/>
                <a:cs typeface="Avenir Heavy"/>
                <a:sym typeface="Avenir Heavy"/>
              </a:rPr>
              <a:t>% </a:t>
            </a:r>
          </a:p>
        </p:txBody>
      </p:sp>
      <p:sp>
        <p:nvSpPr>
          <p:cNvPr id="218" name="TextBox 31"/>
          <p:cNvSpPr/>
          <p:nvPr/>
        </p:nvSpPr>
        <p:spPr>
          <a:xfrm>
            <a:off x="4910137" y="4966545"/>
            <a:ext cx="2371726" cy="46166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400">
                <a:latin typeface="Avenir Roman"/>
                <a:ea typeface="Avenir Roman"/>
                <a:cs typeface="Avenir Roman"/>
                <a:sym typeface="Avenir Roman"/>
              </a:defRPr>
            </a:pPr>
            <a:r>
              <a:rPr kumimoji="0" sz="1400" b="0" i="0" u="none" strike="noStrike" kern="0" cap="none" spc="0" normalizeH="0" baseline="0" noProof="0" dirty="0">
                <a:ln>
                  <a:noFill/>
                </a:ln>
                <a:solidFill>
                  <a:srgbClr val="000000"/>
                </a:solidFill>
                <a:effectLst/>
                <a:uLnTx/>
                <a:uFillTx/>
                <a:latin typeface="Avenir Roman"/>
                <a:sym typeface="Avenir Roman"/>
              </a:rPr>
              <a:t>Winning rate: </a:t>
            </a:r>
            <a:r>
              <a:rPr kumimoji="0" sz="2400" b="0" i="0" u="none" strike="noStrike" kern="0" cap="none" spc="0" normalizeH="0" baseline="0" noProof="0" dirty="0">
                <a:ln>
                  <a:noFill/>
                </a:ln>
                <a:solidFill>
                  <a:srgbClr val="FF9300"/>
                </a:solidFill>
                <a:effectLst/>
                <a:uLnTx/>
                <a:uFillTx/>
                <a:latin typeface="Avenir Heavy"/>
                <a:ea typeface="Avenir Heavy"/>
                <a:cs typeface="Avenir Heavy"/>
                <a:sym typeface="Avenir Heavy"/>
              </a:rPr>
              <a:t>57.53</a:t>
            </a:r>
            <a:r>
              <a:rPr kumimoji="0" sz="1400" b="0" i="0" u="none" strike="noStrike" kern="0" cap="none" spc="0" normalizeH="0" baseline="0" noProof="0" dirty="0">
                <a:ln>
                  <a:noFill/>
                </a:ln>
                <a:solidFill>
                  <a:srgbClr val="FF9300"/>
                </a:solidFill>
                <a:effectLst/>
                <a:uLnTx/>
                <a:uFillTx/>
                <a:latin typeface="Avenir Heavy"/>
                <a:ea typeface="Avenir Heavy"/>
                <a:cs typeface="Avenir Heavy"/>
                <a:sym typeface="Avenir Heavy"/>
              </a:rPr>
              <a:t>% </a:t>
            </a:r>
          </a:p>
        </p:txBody>
      </p:sp>
      <p:sp>
        <p:nvSpPr>
          <p:cNvPr id="219" name="TextBox 32"/>
          <p:cNvSpPr/>
          <p:nvPr/>
        </p:nvSpPr>
        <p:spPr>
          <a:xfrm>
            <a:off x="7268981" y="4966545"/>
            <a:ext cx="2371726" cy="46166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400">
                <a:latin typeface="Avenir Roman"/>
                <a:ea typeface="Avenir Roman"/>
                <a:cs typeface="Avenir Roman"/>
                <a:sym typeface="Avenir Roman"/>
              </a:defRPr>
            </a:pPr>
            <a:r>
              <a:rPr kumimoji="0" sz="1400" b="0" i="0" u="none" strike="noStrike" kern="0" cap="none" spc="0" normalizeH="0" baseline="0" noProof="0" dirty="0">
                <a:ln>
                  <a:noFill/>
                </a:ln>
                <a:solidFill>
                  <a:srgbClr val="000000"/>
                </a:solidFill>
                <a:effectLst/>
                <a:uLnTx/>
                <a:uFillTx/>
                <a:latin typeface="Avenir Roman"/>
                <a:sym typeface="Avenir Roman"/>
              </a:rPr>
              <a:t>Winning rate: </a:t>
            </a:r>
            <a:r>
              <a:rPr kumimoji="0" sz="2400" b="0" i="0" u="none" strike="noStrike" kern="0" cap="none" spc="0" normalizeH="0" baseline="0" noProof="0" dirty="0">
                <a:ln>
                  <a:noFill/>
                </a:ln>
                <a:solidFill>
                  <a:srgbClr val="FF9300"/>
                </a:solidFill>
                <a:effectLst/>
                <a:uLnTx/>
                <a:uFillTx/>
                <a:latin typeface="Avenir Heavy"/>
                <a:ea typeface="Avenir Heavy"/>
                <a:cs typeface="Avenir Heavy"/>
                <a:sym typeface="Avenir Heavy"/>
              </a:rPr>
              <a:t>55.43</a:t>
            </a:r>
            <a:r>
              <a:rPr kumimoji="0" sz="1400" b="0" i="0" u="none" strike="noStrike" kern="0" cap="none" spc="0" normalizeH="0" baseline="0" noProof="0" dirty="0">
                <a:ln>
                  <a:noFill/>
                </a:ln>
                <a:solidFill>
                  <a:srgbClr val="FF9300"/>
                </a:solidFill>
                <a:effectLst/>
                <a:uLnTx/>
                <a:uFillTx/>
                <a:latin typeface="Avenir Heavy"/>
                <a:ea typeface="Avenir Heavy"/>
                <a:cs typeface="Avenir Heavy"/>
                <a:sym typeface="Avenir Heavy"/>
              </a:rPr>
              <a:t>% </a:t>
            </a:r>
          </a:p>
        </p:txBody>
      </p:sp>
      <p:sp>
        <p:nvSpPr>
          <p:cNvPr id="220" name="TextBox 33"/>
          <p:cNvSpPr/>
          <p:nvPr/>
        </p:nvSpPr>
        <p:spPr>
          <a:xfrm>
            <a:off x="9684171" y="4966545"/>
            <a:ext cx="2371726" cy="46166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400">
                <a:latin typeface="Avenir Roman"/>
                <a:ea typeface="Avenir Roman"/>
                <a:cs typeface="Avenir Roman"/>
                <a:sym typeface="Avenir Roman"/>
              </a:defRPr>
            </a:pPr>
            <a:r>
              <a:rPr kumimoji="0" sz="1400" b="0" i="0" u="none" strike="noStrike" kern="0" cap="none" spc="0" normalizeH="0" baseline="0" noProof="0" dirty="0">
                <a:ln>
                  <a:noFill/>
                </a:ln>
                <a:solidFill>
                  <a:srgbClr val="000000"/>
                </a:solidFill>
                <a:effectLst/>
                <a:uLnTx/>
                <a:uFillTx/>
                <a:latin typeface="Avenir Roman"/>
                <a:sym typeface="Avenir Roman"/>
              </a:rPr>
              <a:t>Winning rate: </a:t>
            </a:r>
            <a:r>
              <a:rPr kumimoji="0" sz="2400" b="0" i="0" u="none" strike="noStrike" kern="0" cap="none" spc="0" normalizeH="0" baseline="0" noProof="0" dirty="0">
                <a:ln>
                  <a:noFill/>
                </a:ln>
                <a:solidFill>
                  <a:srgbClr val="FF9300"/>
                </a:solidFill>
                <a:effectLst/>
                <a:uLnTx/>
                <a:uFillTx/>
                <a:latin typeface="Avenir Heavy"/>
                <a:ea typeface="Avenir Heavy"/>
                <a:cs typeface="Avenir Heavy"/>
                <a:sym typeface="Avenir Heavy"/>
              </a:rPr>
              <a:t>55.01</a:t>
            </a:r>
            <a:r>
              <a:rPr kumimoji="0" sz="1400" b="0" i="0" u="none" strike="noStrike" kern="0" cap="none" spc="0" normalizeH="0" baseline="0" noProof="0" dirty="0">
                <a:ln>
                  <a:noFill/>
                </a:ln>
                <a:solidFill>
                  <a:srgbClr val="FF9300"/>
                </a:solidFill>
                <a:effectLst/>
                <a:uLnTx/>
                <a:uFillTx/>
                <a:latin typeface="Avenir Heavy"/>
                <a:ea typeface="Avenir Heavy"/>
                <a:cs typeface="Avenir Heavy"/>
                <a:sym typeface="Avenir Heavy"/>
              </a:rPr>
              <a:t>% </a:t>
            </a:r>
          </a:p>
        </p:txBody>
      </p:sp>
      <p:sp>
        <p:nvSpPr>
          <p:cNvPr id="221" name="TextBox 1"/>
          <p:cNvSpPr/>
          <p:nvPr/>
        </p:nvSpPr>
        <p:spPr>
          <a:xfrm>
            <a:off x="492215" y="5771070"/>
            <a:ext cx="1693334" cy="802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000000"/>
                </a:solidFill>
                <a:effectLst/>
                <a:uLnTx/>
                <a:uFillTx/>
                <a:latin typeface="等线"/>
                <a:ea typeface="等线"/>
                <a:sym typeface="等线"/>
              </a:rPr>
              <a:t>San Antonia Spurs has a winning rate greater than 50% in 17 seasons.</a:t>
            </a:r>
          </a:p>
        </p:txBody>
      </p:sp>
      <p:sp>
        <p:nvSpPr>
          <p:cNvPr id="222" name="TextBox 22"/>
          <p:cNvSpPr/>
          <p:nvPr/>
        </p:nvSpPr>
        <p:spPr>
          <a:xfrm>
            <a:off x="2673606" y="5771070"/>
            <a:ext cx="2075514" cy="624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000000"/>
                </a:solidFill>
                <a:effectLst/>
                <a:uLnTx/>
                <a:uFillTx/>
                <a:latin typeface="等线"/>
                <a:ea typeface="等线"/>
                <a:sym typeface="等线"/>
              </a:rPr>
              <a:t>Dallas Mavericks has a winning rate greater than 50% in 15 seasons.</a:t>
            </a:r>
          </a:p>
        </p:txBody>
      </p:sp>
      <p:sp>
        <p:nvSpPr>
          <p:cNvPr id="223" name="TextBox 23"/>
          <p:cNvSpPr/>
          <p:nvPr/>
        </p:nvSpPr>
        <p:spPr>
          <a:xfrm>
            <a:off x="5141693" y="5771070"/>
            <a:ext cx="2001066" cy="624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000000"/>
                </a:solidFill>
                <a:effectLst/>
                <a:uLnTx/>
                <a:uFillTx/>
                <a:latin typeface="等线"/>
                <a:ea typeface="等线"/>
                <a:sym typeface="等线"/>
              </a:rPr>
              <a:t>Houston Rockets has a winning rate greater than 50% in 15 seasons.</a:t>
            </a:r>
          </a:p>
        </p:txBody>
      </p:sp>
      <p:sp>
        <p:nvSpPr>
          <p:cNvPr id="224" name="TextBox 26"/>
          <p:cNvSpPr/>
          <p:nvPr/>
        </p:nvSpPr>
        <p:spPr>
          <a:xfrm>
            <a:off x="7305206" y="5771070"/>
            <a:ext cx="2161994" cy="624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l" defTabSz="914400" rtl="0" eaLnBrk="1" fontAlgn="auto" latinLnBrk="0" hangingPunct="0">
              <a:lnSpc>
                <a:spcPct val="100000"/>
              </a:lnSpc>
              <a:spcBef>
                <a:spcPts val="0"/>
              </a:spcBef>
              <a:spcAft>
                <a:spcPts val="0"/>
              </a:spcAft>
              <a:buClrTx/>
              <a:buSzTx/>
              <a:buFontTx/>
              <a:buNone/>
              <a:tabLst/>
              <a:defRPr sz="1200"/>
            </a:pPr>
            <a:r>
              <a:rPr kumimoji="0" sz="1200" b="0" i="0" u="none" strike="noStrike" kern="0" cap="none" spc="0" normalizeH="0" baseline="0" noProof="0">
                <a:ln>
                  <a:noFill/>
                </a:ln>
                <a:solidFill>
                  <a:srgbClr val="000000"/>
                </a:solidFill>
                <a:effectLst/>
                <a:uLnTx/>
                <a:uFillTx/>
                <a:latin typeface="等线"/>
                <a:ea typeface="等线"/>
                <a:sym typeface="等线"/>
              </a:rPr>
              <a:t>Miami Heat has a winning rate greater than 50% in 12 seasons.</a:t>
            </a:r>
          </a:p>
        </p:txBody>
      </p:sp>
      <p:sp>
        <p:nvSpPr>
          <p:cNvPr id="225" name="TextBox 34"/>
          <p:cNvSpPr/>
          <p:nvPr/>
        </p:nvSpPr>
        <p:spPr>
          <a:xfrm>
            <a:off x="9629647" y="5750227"/>
            <a:ext cx="2371726" cy="447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000000"/>
                </a:solidFill>
                <a:effectLst/>
                <a:uLnTx/>
                <a:uFillTx/>
                <a:latin typeface="等线"/>
                <a:ea typeface="等线"/>
                <a:sym typeface="等线"/>
              </a:rPr>
              <a:t>Boston Celtics has a winning rate greater than 50% in 12 seasons.</a:t>
            </a:r>
          </a:p>
        </p:txBody>
      </p:sp>
      <p:pic>
        <p:nvPicPr>
          <p:cNvPr id="226" name="Picture 4" descr="Picture 4"/>
          <p:cNvPicPr>
            <a:picLocks noChangeAspect="1"/>
          </p:cNvPicPr>
          <p:nvPr/>
        </p:nvPicPr>
        <p:blipFill>
          <a:blip r:embed="rId2">
            <a:extLst/>
          </a:blip>
          <a:stretch>
            <a:fillRect/>
          </a:stretch>
        </p:blipFill>
        <p:spPr>
          <a:xfrm>
            <a:off x="5486541" y="-3749836"/>
            <a:ext cx="1905001" cy="3189710"/>
          </a:xfrm>
          <a:prstGeom prst="rect">
            <a:avLst/>
          </a:prstGeom>
          <a:ln w="12700">
            <a:miter lim="400000"/>
          </a:ln>
        </p:spPr>
      </p:pic>
      <p:pic>
        <p:nvPicPr>
          <p:cNvPr id="227" name="Picture 6" descr="Picture 6"/>
          <p:cNvPicPr>
            <a:picLocks noChangeAspect="1"/>
          </p:cNvPicPr>
          <p:nvPr/>
        </p:nvPicPr>
        <p:blipFill>
          <a:blip r:embed="rId3">
            <a:extLst/>
          </a:blip>
          <a:stretch>
            <a:fillRect/>
          </a:stretch>
        </p:blipFill>
        <p:spPr>
          <a:xfrm>
            <a:off x="7772541" y="-3735344"/>
            <a:ext cx="1819276" cy="2897007"/>
          </a:xfrm>
          <a:prstGeom prst="rect">
            <a:avLst/>
          </a:prstGeom>
          <a:ln w="12700">
            <a:miter lim="400000"/>
          </a:ln>
        </p:spPr>
      </p:pic>
      <p:pic>
        <p:nvPicPr>
          <p:cNvPr id="228" name="Picture 7" descr="Picture 7"/>
          <p:cNvPicPr>
            <a:picLocks noChangeAspect="1"/>
          </p:cNvPicPr>
          <p:nvPr/>
        </p:nvPicPr>
        <p:blipFill>
          <a:blip r:embed="rId4">
            <a:extLst/>
          </a:blip>
          <a:stretch>
            <a:fillRect/>
          </a:stretch>
        </p:blipFill>
        <p:spPr>
          <a:xfrm>
            <a:off x="9842724" y="-3494285"/>
            <a:ext cx="2028826" cy="2893671"/>
          </a:xfrm>
          <a:prstGeom prst="rect">
            <a:avLst/>
          </a:prstGeom>
          <a:ln w="12700">
            <a:miter lim="400000"/>
          </a:ln>
        </p:spPr>
      </p:pic>
      <p:pic>
        <p:nvPicPr>
          <p:cNvPr id="229" name="pasted-image.tiff" descr="pasted-image.tiff"/>
          <p:cNvPicPr>
            <a:picLocks noChangeAspect="1"/>
          </p:cNvPicPr>
          <p:nvPr/>
        </p:nvPicPr>
        <p:blipFill>
          <a:blip r:embed="rId5">
            <a:extLst/>
          </a:blip>
          <a:stretch>
            <a:fillRect/>
          </a:stretch>
        </p:blipFill>
        <p:spPr>
          <a:xfrm>
            <a:off x="301125" y="2656023"/>
            <a:ext cx="2075514" cy="940289"/>
          </a:xfrm>
          <a:prstGeom prst="rect">
            <a:avLst/>
          </a:prstGeom>
          <a:ln w="12700">
            <a:miter lim="400000"/>
          </a:ln>
        </p:spPr>
      </p:pic>
      <p:pic>
        <p:nvPicPr>
          <p:cNvPr id="230" name="pasted-image.tiff" descr="pasted-image.tiff"/>
          <p:cNvPicPr>
            <a:picLocks noChangeAspect="1"/>
          </p:cNvPicPr>
          <p:nvPr/>
        </p:nvPicPr>
        <p:blipFill>
          <a:blip r:embed="rId6">
            <a:extLst/>
          </a:blip>
          <a:stretch>
            <a:fillRect/>
          </a:stretch>
        </p:blipFill>
        <p:spPr>
          <a:xfrm>
            <a:off x="2702517" y="2052270"/>
            <a:ext cx="1922208" cy="2046586"/>
          </a:xfrm>
          <a:prstGeom prst="rect">
            <a:avLst/>
          </a:prstGeom>
          <a:ln w="12700">
            <a:miter lim="400000"/>
          </a:ln>
        </p:spPr>
      </p:pic>
      <p:pic>
        <p:nvPicPr>
          <p:cNvPr id="231" name="pasted-image.tiff" descr="pasted-image.tiff"/>
          <p:cNvPicPr>
            <a:picLocks noChangeAspect="1"/>
          </p:cNvPicPr>
          <p:nvPr/>
        </p:nvPicPr>
        <p:blipFill>
          <a:blip r:embed="rId7">
            <a:extLst/>
          </a:blip>
          <a:stretch>
            <a:fillRect/>
          </a:stretch>
        </p:blipFill>
        <p:spPr>
          <a:xfrm>
            <a:off x="5005582" y="2656023"/>
            <a:ext cx="2161994" cy="1158830"/>
          </a:xfrm>
          <a:prstGeom prst="rect">
            <a:avLst/>
          </a:prstGeom>
          <a:ln w="12700">
            <a:miter lim="400000"/>
          </a:ln>
        </p:spPr>
      </p:pic>
      <p:pic>
        <p:nvPicPr>
          <p:cNvPr id="232" name="pasted-image.tiff" descr="pasted-image.tiff"/>
          <p:cNvPicPr>
            <a:picLocks noChangeAspect="1"/>
          </p:cNvPicPr>
          <p:nvPr/>
        </p:nvPicPr>
        <p:blipFill>
          <a:blip r:embed="rId8">
            <a:extLst/>
          </a:blip>
          <a:stretch>
            <a:fillRect/>
          </a:stretch>
        </p:blipFill>
        <p:spPr>
          <a:xfrm>
            <a:off x="7829729" y="2372020"/>
            <a:ext cx="1250230" cy="1726836"/>
          </a:xfrm>
          <a:prstGeom prst="rect">
            <a:avLst/>
          </a:prstGeom>
          <a:ln w="12700">
            <a:miter lim="400000"/>
          </a:ln>
        </p:spPr>
      </p:pic>
      <p:pic>
        <p:nvPicPr>
          <p:cNvPr id="233" name="pasted-image.tiff" descr="pasted-image.tiff"/>
          <p:cNvPicPr>
            <a:picLocks noChangeAspect="1"/>
          </p:cNvPicPr>
          <p:nvPr/>
        </p:nvPicPr>
        <p:blipFill>
          <a:blip r:embed="rId9">
            <a:extLst/>
          </a:blip>
          <a:stretch>
            <a:fillRect/>
          </a:stretch>
        </p:blipFill>
        <p:spPr>
          <a:xfrm>
            <a:off x="10129170" y="2412790"/>
            <a:ext cx="1481729" cy="1645296"/>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4D26-E0B4-452B-BC44-A1AD3344C7A8}"/>
              </a:ext>
            </a:extLst>
          </p:cNvPr>
          <p:cNvSpPr>
            <a:spLocks noGrp="1"/>
          </p:cNvSpPr>
          <p:nvPr>
            <p:ph type="title"/>
          </p:nvPr>
        </p:nvSpPr>
        <p:spPr>
          <a:xfrm>
            <a:off x="703599" y="190501"/>
            <a:ext cx="11336001" cy="1831142"/>
          </a:xfrm>
        </p:spPr>
        <p:txBody>
          <a:bodyPr>
            <a:normAutofit fontScale="90000"/>
          </a:bodyPr>
          <a:lstStyle/>
          <a:p>
            <a:r>
              <a:rPr lang="en-US" altLang="zh-CN" b="1" dirty="0"/>
              <a:t>    From 2000-2001 season to 2017-2018</a:t>
            </a:r>
            <a:br>
              <a:rPr lang="en-US" altLang="zh-CN" dirty="0"/>
            </a:br>
            <a:r>
              <a:rPr lang="en-US" altLang="zh-CN" sz="2700" dirty="0"/>
              <a:t>The trend of </a:t>
            </a:r>
            <a:r>
              <a:rPr lang="en-US" altLang="zh-CN" sz="3600" dirty="0">
                <a:solidFill>
                  <a:srgbClr val="00B050"/>
                </a:solidFill>
              </a:rPr>
              <a:t>Top 5 NBA team </a:t>
            </a:r>
            <a:r>
              <a:rPr lang="en-US" altLang="zh-CN" sz="2700" dirty="0"/>
              <a:t>winning rate by year &amp;</a:t>
            </a:r>
            <a:br>
              <a:rPr lang="en-US" altLang="zh-CN" sz="2700" dirty="0"/>
            </a:br>
            <a:r>
              <a:rPr lang="en-US" altLang="zh-CN" sz="2700" dirty="0"/>
              <a:t>                                  The trend of </a:t>
            </a:r>
            <a:r>
              <a:rPr lang="en-US" altLang="zh-CN" sz="3600" dirty="0">
                <a:solidFill>
                  <a:srgbClr val="FF0000"/>
                </a:solidFill>
              </a:rPr>
              <a:t>Bottom 5NBA team </a:t>
            </a:r>
            <a:r>
              <a:rPr lang="en-US" altLang="zh-CN" sz="2700" dirty="0"/>
              <a:t>winning rate by year</a:t>
            </a:r>
            <a:br>
              <a:rPr lang="en-US" altLang="zh-CN" dirty="0"/>
            </a:br>
            <a:endParaRPr lang="zh-CN" altLang="en-US" dirty="0"/>
          </a:p>
        </p:txBody>
      </p:sp>
      <p:pic>
        <p:nvPicPr>
          <p:cNvPr id="6" name="Picture 5">
            <a:extLst>
              <a:ext uri="{FF2B5EF4-FFF2-40B4-BE49-F238E27FC236}">
                <a16:creationId xmlns:a16="http://schemas.microsoft.com/office/drawing/2014/main" id="{A75E6E24-B4F6-4578-9D6B-27943CB25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3750" y="1568369"/>
            <a:ext cx="5487650" cy="3658433"/>
          </a:xfrm>
          <a:prstGeom prst="rect">
            <a:avLst/>
          </a:prstGeom>
        </p:spPr>
      </p:pic>
      <p:pic>
        <p:nvPicPr>
          <p:cNvPr id="8" name="Picture 7">
            <a:extLst>
              <a:ext uri="{FF2B5EF4-FFF2-40B4-BE49-F238E27FC236}">
                <a16:creationId xmlns:a16="http://schemas.microsoft.com/office/drawing/2014/main" id="{2BE5834E-58FD-4405-820A-D1C809BCE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00" y="1568370"/>
            <a:ext cx="5487650" cy="3658433"/>
          </a:xfrm>
          <a:prstGeom prst="rect">
            <a:avLst/>
          </a:prstGeom>
        </p:spPr>
      </p:pic>
      <p:sp>
        <p:nvSpPr>
          <p:cNvPr id="9" name="TextBox 8">
            <a:extLst>
              <a:ext uri="{FF2B5EF4-FFF2-40B4-BE49-F238E27FC236}">
                <a16:creationId xmlns:a16="http://schemas.microsoft.com/office/drawing/2014/main" id="{F35DF353-EC76-4FBE-883F-EAFBDBCC0AFF}"/>
              </a:ext>
            </a:extLst>
          </p:cNvPr>
          <p:cNvSpPr txBox="1"/>
          <p:nvPr/>
        </p:nvSpPr>
        <p:spPr>
          <a:xfrm>
            <a:off x="608350" y="5289629"/>
            <a:ext cx="46177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Avg winning rate for Top 5</a:t>
            </a:r>
            <a:r>
              <a:rPr kumimoji="0" lang="en-US" altLang="zh-CN" sz="24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en-US" altLang="zh-CN" sz="24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0.7109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Avg winning rate for Bottom 5</a:t>
            </a:r>
            <a:r>
              <a:rPr kumimoji="0" lang="en-US" altLang="zh-CN" sz="24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 0.27202</a:t>
            </a:r>
          </a:p>
        </p:txBody>
      </p:sp>
      <p:sp>
        <p:nvSpPr>
          <p:cNvPr id="10" name="TextBox 9">
            <a:extLst>
              <a:ext uri="{FF2B5EF4-FFF2-40B4-BE49-F238E27FC236}">
                <a16:creationId xmlns:a16="http://schemas.microsoft.com/office/drawing/2014/main" id="{FFE926F6-DCA1-48FC-900E-14C5C6B31F30}"/>
              </a:ext>
            </a:extLst>
          </p:cNvPr>
          <p:cNvSpPr txBox="1"/>
          <p:nvPr/>
        </p:nvSpPr>
        <p:spPr>
          <a:xfrm>
            <a:off x="6096000" y="5252770"/>
            <a:ext cx="4617700"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Avg mean from 2000-2017</a:t>
            </a:r>
            <a:r>
              <a:rPr kumimoji="0" lang="en-US" altLang="zh-CN" sz="24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 0.50000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Avg standard deviation from 2000-2017</a:t>
            </a:r>
            <a:r>
              <a:rPr kumimoji="0" lang="en-US" altLang="zh-CN" sz="24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 0.1523665345903891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Variance </a:t>
            </a:r>
            <a:r>
              <a:rPr kumimoji="0" lang="en-US" altLang="zh-CN" sz="24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 0.023</a:t>
            </a:r>
            <a:endParaRPr kumimoji="0" lang="zh-CN" altLang="en-US" sz="24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51065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3A9D4DEE-5EF5-4143-AF9D-917F77FB89B0}"/>
              </a:ext>
            </a:extLst>
          </p:cNvPr>
          <p:cNvPicPr>
            <a:picLocks noChangeAspect="1"/>
          </p:cNvPicPr>
          <p:nvPr/>
        </p:nvPicPr>
        <p:blipFill rotWithShape="1">
          <a:blip r:embed="rId2">
            <a:extLst>
              <a:ext uri="{28A0092B-C50C-407E-A947-70E740481C1C}">
                <a14:useLocalDpi xmlns:a14="http://schemas.microsoft.com/office/drawing/2010/main" val="0"/>
              </a:ext>
            </a:extLst>
          </a:blip>
          <a:srcRect l="17297" r="16481"/>
          <a:stretch/>
        </p:blipFill>
        <p:spPr>
          <a:xfrm>
            <a:off x="539262" y="0"/>
            <a:ext cx="4703379" cy="2645651"/>
          </a:xfrm>
          <a:prstGeom prst="rect">
            <a:avLst/>
          </a:prstGeom>
        </p:spPr>
      </p:pic>
      <p:sp>
        <p:nvSpPr>
          <p:cNvPr id="2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6" name="TextBox 15">
            <a:extLst>
              <a:ext uri="{FF2B5EF4-FFF2-40B4-BE49-F238E27FC236}">
                <a16:creationId xmlns:a16="http://schemas.microsoft.com/office/drawing/2014/main" id="{66DD639C-1552-4FBA-849D-5C10C357846B}"/>
              </a:ext>
            </a:extLst>
          </p:cNvPr>
          <p:cNvSpPr txBox="1"/>
          <p:nvPr/>
        </p:nvSpPr>
        <p:spPr>
          <a:xfrm>
            <a:off x="5884984" y="286242"/>
            <a:ext cx="3852041" cy="1834056"/>
          </a:xfrm>
          <a:prstGeom prst="rect">
            <a:avLst/>
          </a:prstGeom>
        </p:spPr>
        <p:txBody>
          <a:bodyPr vert="horz" lIns="91440" tIns="45720" rIns="91440" bIns="45720" rtlCol="0" anchor="b">
            <a:normAutofit/>
          </a:bodyPr>
          <a:lstStyle/>
          <a:p>
            <a:pPr marL="0" marR="0" lvl="0" indent="0" algn="ctr" fontAlgn="auto">
              <a:lnSpc>
                <a:spcPct val="90000"/>
              </a:lnSpc>
              <a:spcBef>
                <a:spcPct val="0"/>
              </a:spcBef>
              <a:spcAft>
                <a:spcPts val="600"/>
              </a:spcAft>
              <a:buClrTx/>
              <a:buSzTx/>
              <a:tabLst/>
              <a:defRPr/>
            </a:pPr>
            <a:r>
              <a:rPr kumimoji="0" lang="en-US" altLang="zh-CN" sz="4000" b="1" i="0" u="none" strike="noStrike" cap="none" spc="0" normalizeH="0" baseline="0" noProof="0" dirty="0">
                <a:ln>
                  <a:noFill/>
                </a:ln>
                <a:effectLst/>
                <a:uLnTx/>
                <a:uFillTx/>
                <a:latin typeface="+mj-lt"/>
                <a:ea typeface="+mj-ea"/>
                <a:cs typeface="+mj-cs"/>
              </a:rPr>
              <a:t>Some backstage details I want to share...again</a:t>
            </a:r>
          </a:p>
        </p:txBody>
      </p:sp>
      <p:cxnSp>
        <p:nvCxnSpPr>
          <p:cNvPr id="23" name="Straight Connector 2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5" name="Picture 4" descr="A screenshot of a cell phone&#10;&#10;Description automatically generated">
            <a:extLst>
              <a:ext uri="{FF2B5EF4-FFF2-40B4-BE49-F238E27FC236}">
                <a16:creationId xmlns:a16="http://schemas.microsoft.com/office/drawing/2014/main" id="{CCEA4D62-53DC-48EE-878D-91EFD4B62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72" y="3429000"/>
            <a:ext cx="5690512" cy="3114307"/>
          </a:xfrm>
          <a:prstGeom prst="rect">
            <a:avLst/>
          </a:prstGeom>
        </p:spPr>
      </p:pic>
      <p:sp>
        <p:nvSpPr>
          <p:cNvPr id="6" name="Arrow: Down 5">
            <a:extLst>
              <a:ext uri="{FF2B5EF4-FFF2-40B4-BE49-F238E27FC236}">
                <a16:creationId xmlns:a16="http://schemas.microsoft.com/office/drawing/2014/main" id="{AD1E651E-D193-4756-8224-BF5179A07AA4}"/>
              </a:ext>
            </a:extLst>
          </p:cNvPr>
          <p:cNvSpPr/>
          <p:nvPr/>
        </p:nvSpPr>
        <p:spPr>
          <a:xfrm>
            <a:off x="2555631" y="2790092"/>
            <a:ext cx="586154" cy="8557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9" descr="A screenshot of a cell phone&#10;&#10;Description automatically generated">
            <a:extLst>
              <a:ext uri="{FF2B5EF4-FFF2-40B4-BE49-F238E27FC236}">
                <a16:creationId xmlns:a16="http://schemas.microsoft.com/office/drawing/2014/main" id="{DBE695B5-EC23-4840-8C83-6D2488A9C1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629" y="2455919"/>
            <a:ext cx="5179175" cy="4208663"/>
          </a:xfrm>
          <a:prstGeom prst="rect">
            <a:avLst/>
          </a:prstGeom>
        </p:spPr>
      </p:pic>
      <p:sp>
        <p:nvSpPr>
          <p:cNvPr id="11" name="Arrow: Right 10">
            <a:extLst>
              <a:ext uri="{FF2B5EF4-FFF2-40B4-BE49-F238E27FC236}">
                <a16:creationId xmlns:a16="http://schemas.microsoft.com/office/drawing/2014/main" id="{25FFE314-41EC-4B38-8B90-722A9D13B709}"/>
              </a:ext>
            </a:extLst>
          </p:cNvPr>
          <p:cNvSpPr/>
          <p:nvPr/>
        </p:nvSpPr>
        <p:spPr>
          <a:xfrm>
            <a:off x="6062547" y="4560251"/>
            <a:ext cx="1031631" cy="5559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16" descr="A screenshot of a cell phone&#10;&#10;Description automatically generated">
            <a:extLst>
              <a:ext uri="{FF2B5EF4-FFF2-40B4-BE49-F238E27FC236}">
                <a16:creationId xmlns:a16="http://schemas.microsoft.com/office/drawing/2014/main" id="{F7ACD63F-2F39-49FC-9DA9-C58712F9A9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964" y="184668"/>
            <a:ext cx="7287752" cy="6066632"/>
          </a:xfrm>
          <a:prstGeom prst="rect">
            <a:avLst/>
          </a:prstGeom>
        </p:spPr>
      </p:pic>
    </p:spTree>
    <p:extLst>
      <p:ext uri="{BB962C8B-B14F-4D97-AF65-F5344CB8AC3E}">
        <p14:creationId xmlns:p14="http://schemas.microsoft.com/office/powerpoint/2010/main" val="121454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2F99EC51-8498-43D6-B31F-B8FE81CEB0D3}"/>
              </a:ext>
            </a:extLst>
          </p:cNvPr>
          <p:cNvGraphicFramePr>
            <a:graphicFrameLocks/>
          </p:cNvGraphicFramePr>
          <p:nvPr>
            <p:extLst>
              <p:ext uri="{D42A27DB-BD31-4B8C-83A1-F6EECF244321}">
                <p14:modId xmlns:p14="http://schemas.microsoft.com/office/powerpoint/2010/main" val="1047403683"/>
              </p:ext>
            </p:extLst>
          </p:nvPr>
        </p:nvGraphicFramePr>
        <p:xfrm>
          <a:off x="931333" y="319088"/>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8">
            <a:extLst>
              <a:ext uri="{FF2B5EF4-FFF2-40B4-BE49-F238E27FC236}">
                <a16:creationId xmlns:a16="http://schemas.microsoft.com/office/drawing/2014/main" id="{2D47E9E7-F9D4-4562-AB0D-A9DFDC975674}"/>
              </a:ext>
            </a:extLst>
          </p:cNvPr>
          <p:cNvGraphicFramePr>
            <a:graphicFrameLocks noGrp="1"/>
          </p:cNvGraphicFramePr>
          <p:nvPr>
            <p:extLst>
              <p:ext uri="{D42A27DB-BD31-4B8C-83A1-F6EECF244321}">
                <p14:modId xmlns:p14="http://schemas.microsoft.com/office/powerpoint/2010/main" val="3633271779"/>
              </p:ext>
            </p:extLst>
          </p:nvPr>
        </p:nvGraphicFramePr>
        <p:xfrm>
          <a:off x="6438900" y="149476"/>
          <a:ext cx="5549900" cy="6581515"/>
        </p:xfrm>
        <a:graphic>
          <a:graphicData uri="http://schemas.openxmlformats.org/drawingml/2006/table">
            <a:tbl>
              <a:tblPr>
                <a:tableStyleId>{5C22544A-7EE6-4342-B048-85BDC9FD1C3A}</a:tableStyleId>
              </a:tblPr>
              <a:tblGrid>
                <a:gridCol w="1387475">
                  <a:extLst>
                    <a:ext uri="{9D8B030D-6E8A-4147-A177-3AD203B41FA5}">
                      <a16:colId xmlns:a16="http://schemas.microsoft.com/office/drawing/2014/main" val="2124666972"/>
                    </a:ext>
                  </a:extLst>
                </a:gridCol>
                <a:gridCol w="1387475">
                  <a:extLst>
                    <a:ext uri="{9D8B030D-6E8A-4147-A177-3AD203B41FA5}">
                      <a16:colId xmlns:a16="http://schemas.microsoft.com/office/drawing/2014/main" val="3248602690"/>
                    </a:ext>
                  </a:extLst>
                </a:gridCol>
                <a:gridCol w="1387475">
                  <a:extLst>
                    <a:ext uri="{9D8B030D-6E8A-4147-A177-3AD203B41FA5}">
                      <a16:colId xmlns:a16="http://schemas.microsoft.com/office/drawing/2014/main" val="4036793057"/>
                    </a:ext>
                  </a:extLst>
                </a:gridCol>
                <a:gridCol w="1387475">
                  <a:extLst>
                    <a:ext uri="{9D8B030D-6E8A-4147-A177-3AD203B41FA5}">
                      <a16:colId xmlns:a16="http://schemas.microsoft.com/office/drawing/2014/main" val="275252082"/>
                    </a:ext>
                  </a:extLst>
                </a:gridCol>
              </a:tblGrid>
              <a:tr h="186480">
                <a:tc>
                  <a:txBody>
                    <a:bodyPr/>
                    <a:lstStyle/>
                    <a:p>
                      <a:pPr algn="l" fontAlgn="ctr"/>
                      <a:r>
                        <a:rPr lang="en-US" sz="1100" u="none" strike="noStrike">
                          <a:effectLst/>
                        </a:rPr>
                        <a:t>Teams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l" fontAlgn="b"/>
                      <a:r>
                        <a:rPr lang="en-US" sz="1100" u="none" strike="noStrike">
                          <a:effectLst/>
                        </a:rPr>
                        <a:t>AVG win%</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l" fontAlgn="b"/>
                      <a:r>
                        <a:rPr lang="en-US" sz="1100" u="none" strike="noStrike">
                          <a:effectLst/>
                        </a:rPr>
                        <a:t>Normal D</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l" fontAlgn="b"/>
                      <a:r>
                        <a:rPr lang="en-US" sz="1100" u="none" strike="noStrike">
                          <a:effectLst/>
                        </a:rPr>
                        <a:t>Rank</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4074321562"/>
                  </a:ext>
                </a:extLst>
              </a:tr>
              <a:tr h="193093">
                <a:tc>
                  <a:txBody>
                    <a:bodyPr/>
                    <a:lstStyle/>
                    <a:p>
                      <a:pPr algn="l" fontAlgn="ctr"/>
                      <a:r>
                        <a:rPr lang="en-US" sz="1100" u="none" strike="noStrike">
                          <a:effectLst/>
                        </a:rPr>
                        <a:t>New York Knicks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0.415667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2.5978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30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1138978846"/>
                  </a:ext>
                </a:extLst>
              </a:tr>
              <a:tr h="369102">
                <a:tc>
                  <a:txBody>
                    <a:bodyPr/>
                    <a:lstStyle/>
                    <a:p>
                      <a:pPr algn="l" fontAlgn="ctr"/>
                      <a:r>
                        <a:rPr lang="en-US" sz="1100" u="none" strike="noStrike">
                          <a:effectLst/>
                        </a:rPr>
                        <a:t>Minnesota Timberwolves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0.419556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2.813349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29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1866907321"/>
                  </a:ext>
                </a:extLst>
              </a:tr>
              <a:tr h="193093">
                <a:tc>
                  <a:txBody>
                    <a:bodyPr/>
                    <a:lstStyle/>
                    <a:p>
                      <a:pPr algn="l" fontAlgn="ctr"/>
                      <a:r>
                        <a:rPr lang="en-US" sz="1100" u="none" strike="noStrike">
                          <a:effectLst/>
                        </a:rPr>
                        <a:t>Charlotte Hornets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0.426389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3.206963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28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3365680081"/>
                  </a:ext>
                </a:extLst>
              </a:tr>
              <a:tr h="272080">
                <a:tc>
                  <a:txBody>
                    <a:bodyPr/>
                    <a:lstStyle/>
                    <a:p>
                      <a:pPr algn="l" fontAlgn="ctr"/>
                      <a:r>
                        <a:rPr lang="en-US" sz="1100" u="none" strike="noStrike">
                          <a:effectLst/>
                        </a:rPr>
                        <a:t>Washington Wizards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0.429444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3.387595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27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2842598845"/>
                  </a:ext>
                </a:extLst>
              </a:tr>
              <a:tr h="186480">
                <a:tc>
                  <a:txBody>
                    <a:bodyPr/>
                    <a:lstStyle/>
                    <a:p>
                      <a:pPr algn="l" fontAlgn="ctr"/>
                      <a:r>
                        <a:rPr lang="en-US" sz="1100" u="none" strike="noStrike">
                          <a:effectLst/>
                        </a:rPr>
                        <a:t>Brooklyn Nets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0.431833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3.530158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26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701803278"/>
                  </a:ext>
                </a:extLst>
              </a:tr>
              <a:tr h="193093">
                <a:tc>
                  <a:txBody>
                    <a:bodyPr/>
                    <a:lstStyle/>
                    <a:p>
                      <a:pPr algn="l" fontAlgn="ctr"/>
                      <a:r>
                        <a:rPr lang="en-US" sz="1100" u="none" strike="noStrike" dirty="0">
                          <a:effectLst/>
                        </a:rPr>
                        <a:t>Philadelphia 76ers</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0.439944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4.017714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25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810201073"/>
                  </a:ext>
                </a:extLst>
              </a:tr>
              <a:tr h="193093">
                <a:tc>
                  <a:txBody>
                    <a:bodyPr/>
                    <a:lstStyle/>
                    <a:p>
                      <a:pPr algn="l" fontAlgn="ctr"/>
                      <a:r>
                        <a:rPr lang="en-US" sz="1100" u="none" strike="noStrike">
                          <a:effectLst/>
                        </a:rPr>
                        <a:t>Sacramento Kings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0.450722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4.651978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24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108457814"/>
                  </a:ext>
                </a:extLst>
              </a:tr>
              <a:tr h="193093">
                <a:tc>
                  <a:txBody>
                    <a:bodyPr/>
                    <a:lstStyle/>
                    <a:p>
                      <a:pPr algn="l" fontAlgn="ctr"/>
                      <a:r>
                        <a:rPr lang="en-US" sz="1100" u="none" strike="noStrike">
                          <a:effectLst/>
                        </a:rPr>
                        <a:t>Milwaukee Bucks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0.451556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4.699342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23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1662506008"/>
                  </a:ext>
                </a:extLst>
              </a:tr>
              <a:tr h="186480">
                <a:tc>
                  <a:txBody>
                    <a:bodyPr/>
                    <a:lstStyle/>
                    <a:p>
                      <a:pPr algn="l" fontAlgn="ctr"/>
                      <a:r>
                        <a:rPr lang="en-US" sz="1100" u="none" strike="noStrike">
                          <a:effectLst/>
                        </a:rPr>
                        <a:t>Atlantic Hawks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0.459111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5.110934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22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3334182026"/>
                  </a:ext>
                </a:extLst>
              </a:tr>
              <a:tr h="186480">
                <a:tc>
                  <a:txBody>
                    <a:bodyPr/>
                    <a:lstStyle/>
                    <a:p>
                      <a:pPr algn="l" fontAlgn="ctr"/>
                      <a:r>
                        <a:rPr lang="en-US" sz="1100" u="none" strike="noStrike">
                          <a:effectLst/>
                        </a:rPr>
                        <a:t>Orlando Magic</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0.4655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5.426507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21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3745826322"/>
                  </a:ext>
                </a:extLst>
              </a:tr>
              <a:tr h="193093">
                <a:tc>
                  <a:txBody>
                    <a:bodyPr/>
                    <a:lstStyle/>
                    <a:p>
                      <a:pPr algn="l" fontAlgn="ctr"/>
                      <a:r>
                        <a:rPr lang="en-US" sz="1100" u="none" strike="noStrike">
                          <a:effectLst/>
                        </a:rPr>
                        <a:t>Memphis Grizzlies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0.468056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5.542345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20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847649876"/>
                  </a:ext>
                </a:extLst>
              </a:tr>
              <a:tr h="272080">
                <a:tc>
                  <a:txBody>
                    <a:bodyPr/>
                    <a:lstStyle/>
                    <a:p>
                      <a:pPr algn="l" fontAlgn="ctr"/>
                      <a:r>
                        <a:rPr lang="en-US" sz="1100" u="none" strike="noStrike">
                          <a:effectLst/>
                        </a:rPr>
                        <a:t>New Orleans Pelicans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0.470278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5.637631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19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1102828189"/>
                  </a:ext>
                </a:extLst>
              </a:tr>
              <a:tr h="193093">
                <a:tc>
                  <a:txBody>
                    <a:bodyPr/>
                    <a:lstStyle/>
                    <a:p>
                      <a:pPr algn="l" fontAlgn="ctr"/>
                      <a:r>
                        <a:rPr lang="en-US" sz="1100" u="none" strike="noStrike">
                          <a:effectLst/>
                        </a:rPr>
                        <a:t>Toronto Rapters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0.484056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6.096589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1297530390"/>
                  </a:ext>
                </a:extLst>
              </a:tr>
              <a:tr h="193502">
                <a:tc>
                  <a:txBody>
                    <a:bodyPr/>
                    <a:lstStyle/>
                    <a:p>
                      <a:pPr algn="l" fontAlgn="ctr"/>
                      <a:r>
                        <a:rPr lang="en-US" sz="1100" u="none" strike="noStrike">
                          <a:effectLst/>
                        </a:rPr>
                        <a:t>Los Angeles Clippers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dirty="0">
                          <a:effectLst/>
                        </a:rPr>
                        <a:t>0.4855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6.130029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17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1366604887"/>
                  </a:ext>
                </a:extLst>
              </a:tr>
              <a:tr h="186480">
                <a:tc>
                  <a:txBody>
                    <a:bodyPr/>
                    <a:lstStyle/>
                    <a:p>
                      <a:pPr algn="l" fontAlgn="ctr"/>
                      <a:r>
                        <a:rPr lang="en-US" sz="1100" u="none" strike="noStrike">
                          <a:effectLst/>
                        </a:rPr>
                        <a:t>Chicago Bulls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0.4865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6.151417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16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3911924197"/>
                  </a:ext>
                </a:extLst>
              </a:tr>
              <a:tr h="193093">
                <a:tc>
                  <a:txBody>
                    <a:bodyPr/>
                    <a:lstStyle/>
                    <a:p>
                      <a:pPr algn="l" fontAlgn="ctr"/>
                      <a:r>
                        <a:rPr lang="en-US" sz="1100" u="none" strike="noStrike">
                          <a:effectLst/>
                        </a:rPr>
                        <a:t>Cleveland Cavaliers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0.500111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6.292455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15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1875503487"/>
                  </a:ext>
                </a:extLst>
              </a:tr>
              <a:tr h="186480">
                <a:tc>
                  <a:txBody>
                    <a:bodyPr/>
                    <a:lstStyle/>
                    <a:p>
                      <a:pPr algn="l" fontAlgn="ctr"/>
                      <a:r>
                        <a:rPr lang="en-US" sz="1100" u="none" strike="noStrike">
                          <a:effectLst/>
                        </a:rPr>
                        <a:t>Phoenix Suns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0.510278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6.210324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14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2594711243"/>
                  </a:ext>
                </a:extLst>
              </a:tr>
              <a:tr h="186480">
                <a:tc>
                  <a:txBody>
                    <a:bodyPr/>
                    <a:lstStyle/>
                    <a:p>
                      <a:pPr algn="l" fontAlgn="ctr"/>
                      <a:r>
                        <a:rPr lang="en-US" sz="1100" u="none" strike="noStrike" dirty="0">
                          <a:effectLst/>
                        </a:rPr>
                        <a:t>Detroit Piston</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0.510333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6.209439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13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2792994081"/>
                  </a:ext>
                </a:extLst>
              </a:tr>
              <a:tr h="272080">
                <a:tc>
                  <a:txBody>
                    <a:bodyPr/>
                    <a:lstStyle/>
                    <a:p>
                      <a:pPr algn="l" fontAlgn="ctr"/>
                      <a:r>
                        <a:rPr lang="en-US" sz="1100" u="none" strike="noStrike">
                          <a:effectLst/>
                        </a:rPr>
                        <a:t>Golden state Warriors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0.510444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6.207656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12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3337869849"/>
                  </a:ext>
                </a:extLst>
              </a:tr>
              <a:tr h="193093">
                <a:tc>
                  <a:txBody>
                    <a:bodyPr/>
                    <a:lstStyle/>
                    <a:p>
                      <a:pPr algn="l" fontAlgn="ctr"/>
                      <a:r>
                        <a:rPr lang="en-US" sz="1100" u="none" strike="noStrike">
                          <a:effectLst/>
                        </a:rPr>
                        <a:t>Denver Nuggets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0.515778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6.100599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11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3522786684"/>
                  </a:ext>
                </a:extLst>
              </a:tr>
              <a:tr h="272080">
                <a:tc>
                  <a:txBody>
                    <a:bodyPr/>
                    <a:lstStyle/>
                    <a:p>
                      <a:pPr algn="l" fontAlgn="ctr"/>
                      <a:r>
                        <a:rPr lang="en-US" sz="1100" u="none" strike="noStrike">
                          <a:effectLst/>
                        </a:rPr>
                        <a:t>Portland Trail Blazers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0.521611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5.937315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10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1667720621"/>
                  </a:ext>
                </a:extLst>
              </a:tr>
              <a:tr h="186480">
                <a:tc>
                  <a:txBody>
                    <a:bodyPr/>
                    <a:lstStyle/>
                    <a:p>
                      <a:pPr algn="l" fontAlgn="ctr"/>
                      <a:r>
                        <a:rPr lang="en-US" sz="1100" u="none" strike="noStrike">
                          <a:effectLst/>
                        </a:rPr>
                        <a:t>Indiana Pacers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0.530944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5.585872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913681233"/>
                  </a:ext>
                </a:extLst>
              </a:tr>
              <a:tr h="186480">
                <a:tc>
                  <a:txBody>
                    <a:bodyPr/>
                    <a:lstStyle/>
                    <a:p>
                      <a:pPr algn="l" fontAlgn="ctr"/>
                      <a:r>
                        <a:rPr lang="en-US" sz="1100" u="none" strike="noStrike">
                          <a:effectLst/>
                        </a:rPr>
                        <a:t>Utah Jazz</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0.533611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5.467529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149337831"/>
                  </a:ext>
                </a:extLst>
              </a:tr>
              <a:tr h="193093">
                <a:tc>
                  <a:txBody>
                    <a:bodyPr/>
                    <a:lstStyle/>
                    <a:p>
                      <a:pPr algn="l" fontAlgn="ctr"/>
                      <a:r>
                        <a:rPr lang="en-US" sz="1100" u="none" strike="noStrike">
                          <a:effectLst/>
                        </a:rPr>
                        <a:t>Los Angeles Lakers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0.541278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5.09066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262516155"/>
                  </a:ext>
                </a:extLst>
              </a:tr>
              <a:tr h="369102">
                <a:tc>
                  <a:txBody>
                    <a:bodyPr/>
                    <a:lstStyle/>
                    <a:p>
                      <a:pPr algn="l" fontAlgn="ctr"/>
                      <a:r>
                        <a:rPr lang="en-US" sz="1100" u="none" strike="noStrike">
                          <a:effectLst/>
                        </a:rPr>
                        <a:t>Oklahoma City Thunders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0.545056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4.888264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2849303714"/>
                  </a:ext>
                </a:extLst>
              </a:tr>
              <a:tr h="186480">
                <a:tc>
                  <a:txBody>
                    <a:bodyPr/>
                    <a:lstStyle/>
                    <a:p>
                      <a:pPr algn="l" fontAlgn="ctr"/>
                      <a:r>
                        <a:rPr lang="en-US" sz="1100" u="none" strike="noStrike">
                          <a:effectLst/>
                        </a:rPr>
                        <a:t>Boston Celtics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0.550167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4.601107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2466925763"/>
                  </a:ext>
                </a:extLst>
              </a:tr>
              <a:tr h="186480">
                <a:tc>
                  <a:txBody>
                    <a:bodyPr/>
                    <a:lstStyle/>
                    <a:p>
                      <a:pPr algn="l" fontAlgn="ctr"/>
                      <a:r>
                        <a:rPr lang="en-US" sz="1100" u="none" strike="noStrike">
                          <a:effectLst/>
                        </a:rPr>
                        <a:t>Miami Heat</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0.554333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4.358529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3234359107"/>
                  </a:ext>
                </a:extLst>
              </a:tr>
              <a:tr h="193093">
                <a:tc>
                  <a:txBody>
                    <a:bodyPr/>
                    <a:lstStyle/>
                    <a:p>
                      <a:pPr algn="l" fontAlgn="ctr"/>
                      <a:r>
                        <a:rPr lang="en-US" sz="1100" u="none" strike="noStrike">
                          <a:effectLst/>
                        </a:rPr>
                        <a:t>Houston Rockets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0.575389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3.103016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2106013911"/>
                  </a:ext>
                </a:extLst>
              </a:tr>
              <a:tr h="193093">
                <a:tc>
                  <a:txBody>
                    <a:bodyPr/>
                    <a:lstStyle/>
                    <a:p>
                      <a:pPr algn="l" fontAlgn="ctr"/>
                      <a:r>
                        <a:rPr lang="en-US" sz="1100" u="none" strike="noStrike">
                          <a:effectLst/>
                        </a:rPr>
                        <a:t>Dallas Mavericks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0.612278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dirty="0">
                          <a:effectLst/>
                        </a:rPr>
                        <a:t>1.311581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a:effectLst/>
                        </a:rPr>
                        <a:t>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167350989"/>
                  </a:ext>
                </a:extLst>
              </a:tr>
              <a:tr h="193093">
                <a:tc>
                  <a:txBody>
                    <a:bodyPr/>
                    <a:lstStyle/>
                    <a:p>
                      <a:pPr algn="l" fontAlgn="ctr"/>
                      <a:r>
                        <a:rPr lang="en-US" sz="1100" u="none" strike="noStrike">
                          <a:effectLst/>
                        </a:rPr>
                        <a:t>San Antonio Spurs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ctr"/>
                </a:tc>
                <a:tc>
                  <a:txBody>
                    <a:bodyPr/>
                    <a:lstStyle/>
                    <a:p>
                      <a:pPr algn="r" fontAlgn="b"/>
                      <a:r>
                        <a:rPr lang="en-US" altLang="zh-CN" sz="1100" u="none" strike="noStrike">
                          <a:effectLst/>
                        </a:rPr>
                        <a:t>0.708778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dirty="0">
                          <a:solidFill>
                            <a:srgbClr val="FF0000"/>
                          </a:solidFill>
                          <a:effectLst/>
                        </a:rPr>
                        <a:t>0.027802</a:t>
                      </a:r>
                      <a:endParaRPr lang="en-US" altLang="zh-CN" sz="1100" b="0" i="0" u="none" strike="noStrike" dirty="0">
                        <a:solidFill>
                          <a:srgbClr val="FF0000"/>
                        </a:solidFill>
                        <a:effectLst/>
                        <a:latin typeface="等线" panose="02010600030101010101" pitchFamily="2" charset="-122"/>
                        <a:ea typeface="等线" panose="02010600030101010101" pitchFamily="2" charset="-122"/>
                      </a:endParaRPr>
                    </a:p>
                  </a:txBody>
                  <a:tcPr marL="3542" marR="3542" marT="3542" marB="0" anchor="b"/>
                </a:tc>
                <a:tc>
                  <a:txBody>
                    <a:bodyPr/>
                    <a:lstStyle/>
                    <a:p>
                      <a:pPr algn="r" fontAlgn="b"/>
                      <a:r>
                        <a:rPr lang="en-US" altLang="zh-CN" sz="1100" u="none" strike="noStrike" dirty="0">
                          <a:effectLst/>
                        </a:rPr>
                        <a:t>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3542" marR="3542" marT="3542" marB="0" anchor="b"/>
                </a:tc>
                <a:extLst>
                  <a:ext uri="{0D108BD9-81ED-4DB2-BD59-A6C34878D82A}">
                    <a16:rowId xmlns:a16="http://schemas.microsoft.com/office/drawing/2014/main" val="2799255686"/>
                  </a:ext>
                </a:extLst>
              </a:tr>
            </a:tbl>
          </a:graphicData>
        </a:graphic>
      </p:graphicFrame>
      <p:sp>
        <p:nvSpPr>
          <p:cNvPr id="11" name="TextBox 10">
            <a:extLst>
              <a:ext uri="{FF2B5EF4-FFF2-40B4-BE49-F238E27FC236}">
                <a16:creationId xmlns:a16="http://schemas.microsoft.com/office/drawing/2014/main" id="{D9F83F9C-C8B4-4F44-8140-B0C4458A5AAD}"/>
              </a:ext>
            </a:extLst>
          </p:cNvPr>
          <p:cNvSpPr txBox="1"/>
          <p:nvPr/>
        </p:nvSpPr>
        <p:spPr>
          <a:xfrm>
            <a:off x="1041400" y="3606800"/>
            <a:ext cx="4572000" cy="2677656"/>
          </a:xfrm>
          <a:prstGeom prst="rect">
            <a:avLst/>
          </a:prstGeom>
          <a:noFill/>
        </p:spPr>
        <p:txBody>
          <a:bodyPr wrap="square" rtlCol="0">
            <a:spAutoFit/>
          </a:bodyPr>
          <a:lstStyle/>
          <a:p>
            <a:endParaRPr lang="en-US" altLang="zh-CN" dirty="0"/>
          </a:p>
          <a:p>
            <a:r>
              <a:rPr lang="en-US" altLang="zh-CN" dirty="0"/>
              <a:t>1. The average winning rate is always </a:t>
            </a:r>
            <a:r>
              <a:rPr lang="en-US" altLang="zh-CN" dirty="0">
                <a:solidFill>
                  <a:srgbClr val="FF0000"/>
                </a:solidFill>
              </a:rPr>
              <a:t>50%</a:t>
            </a:r>
          </a:p>
          <a:p>
            <a:r>
              <a:rPr lang="en-US" altLang="zh-CN" dirty="0"/>
              <a:t>2. The Standard deviation of the winning rate for past 17 seasons is </a:t>
            </a:r>
            <a:r>
              <a:rPr lang="en-US" altLang="zh-CN" sz="2400" b="1" dirty="0">
                <a:solidFill>
                  <a:srgbClr val="FF0000"/>
                </a:solidFill>
              </a:rPr>
              <a:t>0.0634</a:t>
            </a:r>
          </a:p>
          <a:p>
            <a:r>
              <a:rPr lang="en-US" altLang="zh-CN" dirty="0"/>
              <a:t>3. The probability of getting </a:t>
            </a:r>
            <a:r>
              <a:rPr lang="en-US" altLang="zh-CN" b="1" dirty="0"/>
              <a:t>spurs</a:t>
            </a:r>
            <a:r>
              <a:rPr lang="en-US" altLang="zh-CN" dirty="0"/>
              <a:t> record is </a:t>
            </a:r>
            <a:r>
              <a:rPr lang="en-US" altLang="zh-CN" sz="2400" b="1" dirty="0">
                <a:solidFill>
                  <a:srgbClr val="FF0000"/>
                </a:solidFill>
              </a:rPr>
              <a:t>0.027%</a:t>
            </a:r>
          </a:p>
          <a:p>
            <a:endParaRPr lang="en-US" altLang="zh-CN" sz="2400" b="1" dirty="0">
              <a:solidFill>
                <a:srgbClr val="FF0000"/>
              </a:solidFill>
            </a:endParaRPr>
          </a:p>
          <a:p>
            <a:endParaRPr lang="zh-CN" altLang="en-US" sz="2400" b="1" dirty="0">
              <a:solidFill>
                <a:srgbClr val="FF0000"/>
              </a:solidFill>
            </a:endParaRPr>
          </a:p>
        </p:txBody>
      </p:sp>
      <p:pic>
        <p:nvPicPr>
          <p:cNvPr id="2" name="Picture 1">
            <a:extLst>
              <a:ext uri="{FF2B5EF4-FFF2-40B4-BE49-F238E27FC236}">
                <a16:creationId xmlns:a16="http://schemas.microsoft.com/office/drawing/2014/main" id="{489AF3BB-9F83-4E5E-9D0C-BFEFD37AC682}"/>
              </a:ext>
            </a:extLst>
          </p:cNvPr>
          <p:cNvPicPr>
            <a:picLocks noChangeAspect="1"/>
          </p:cNvPicPr>
          <p:nvPr/>
        </p:nvPicPr>
        <p:blipFill>
          <a:blip r:embed="rId4"/>
          <a:stretch>
            <a:fillRect/>
          </a:stretch>
        </p:blipFill>
        <p:spPr>
          <a:xfrm>
            <a:off x="5236389" y="3246104"/>
            <a:ext cx="1719221" cy="365792"/>
          </a:xfrm>
          <a:prstGeom prst="rect">
            <a:avLst/>
          </a:prstGeom>
        </p:spPr>
      </p:pic>
    </p:spTree>
    <p:extLst>
      <p:ext uri="{BB962C8B-B14F-4D97-AF65-F5344CB8AC3E}">
        <p14:creationId xmlns:p14="http://schemas.microsoft.com/office/powerpoint/2010/main" val="4202577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B79A19C4-CAE6-4486-85A9-91FAE8D91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1505" y="27852"/>
            <a:ext cx="5012095" cy="355354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FC7979E-CEB0-45E6-9857-5E4AE267B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504" y="3429000"/>
            <a:ext cx="5012095" cy="3498674"/>
          </a:xfrm>
          <a:prstGeom prst="rect">
            <a:avLst/>
          </a:prstGeom>
        </p:spPr>
      </p:pic>
      <p:sp>
        <p:nvSpPr>
          <p:cNvPr id="8" name="TextBox 7">
            <a:extLst>
              <a:ext uri="{FF2B5EF4-FFF2-40B4-BE49-F238E27FC236}">
                <a16:creationId xmlns:a16="http://schemas.microsoft.com/office/drawing/2014/main" id="{F252B33F-F233-42D5-A5B7-621A344C87AD}"/>
              </a:ext>
            </a:extLst>
          </p:cNvPr>
          <p:cNvSpPr txBox="1"/>
          <p:nvPr/>
        </p:nvSpPr>
        <p:spPr>
          <a:xfrm>
            <a:off x="794477" y="556442"/>
            <a:ext cx="5240213" cy="3570208"/>
          </a:xfrm>
          <a:prstGeom prst="rect">
            <a:avLst/>
          </a:prstGeom>
          <a:noFill/>
        </p:spPr>
        <p:txBody>
          <a:bodyPr wrap="square" rtlCol="0">
            <a:spAutoFit/>
          </a:bodyPr>
          <a:lstStyle/>
          <a:p>
            <a:r>
              <a:rPr lang="en-US" altLang="zh-CN" sz="4000" b="1" dirty="0"/>
              <a:t>Theorem we applied :</a:t>
            </a:r>
          </a:p>
          <a:p>
            <a:pPr marL="342900" indent="-342900">
              <a:buAutoNum type="arabicPeriod"/>
            </a:pPr>
            <a:r>
              <a:rPr lang="en-US" altLang="zh-CN" sz="3200" dirty="0"/>
              <a:t>Normal Distribution</a:t>
            </a:r>
          </a:p>
          <a:p>
            <a:pPr marL="342900" indent="-342900">
              <a:buAutoNum type="arabicPeriod"/>
            </a:pPr>
            <a:r>
              <a:rPr lang="en-US" altLang="zh-CN" sz="3200" dirty="0"/>
              <a:t>Central limit theorem</a:t>
            </a:r>
          </a:p>
          <a:p>
            <a:pPr marL="342900" indent="-342900">
              <a:buFontTx/>
              <a:buAutoNum type="arabicPeriod"/>
            </a:pPr>
            <a:r>
              <a:rPr lang="en-US" altLang="zh-CN" sz="3200" dirty="0"/>
              <a:t>68–95–99.7 theorem</a:t>
            </a:r>
          </a:p>
          <a:p>
            <a:pPr marL="342900" indent="-342900">
              <a:buFontTx/>
              <a:buAutoNum type="arabicPeriod"/>
            </a:pPr>
            <a:endParaRPr lang="en-US" altLang="zh-CN" dirty="0"/>
          </a:p>
          <a:p>
            <a:pPr marL="342900" indent="-342900">
              <a:buFontTx/>
              <a:buAutoNum type="arabicPeriod"/>
            </a:pPr>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endParaRPr lang="zh-CN" altLang="en-US" dirty="0"/>
          </a:p>
        </p:txBody>
      </p:sp>
      <p:sp>
        <p:nvSpPr>
          <p:cNvPr id="9" name="AutoShape 2" descr="{\displaystyle {\begin{aligned}\Pr(\mu -1\sigma \leq X\leq \mu +1\sigma )&amp;\approx 0.6827\\\Pr(\mu -2\sigma \leq X\leq \mu +2\sigma )&amp;\approx 0.9545\\\Pr(\mu -3\sigma \leq X\leq \mu +3\sigma )&amp;\approx 0.9973\end{aligned}}}">
            <a:extLst>
              <a:ext uri="{FF2B5EF4-FFF2-40B4-BE49-F238E27FC236}">
                <a16:creationId xmlns:a16="http://schemas.microsoft.com/office/drawing/2014/main" id="{1858884C-D1E4-4877-A2F0-AB94A3666A0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cxnSp>
        <p:nvCxnSpPr>
          <p:cNvPr id="3" name="Straight Connector 2">
            <a:extLst>
              <a:ext uri="{FF2B5EF4-FFF2-40B4-BE49-F238E27FC236}">
                <a16:creationId xmlns:a16="http://schemas.microsoft.com/office/drawing/2014/main" id="{D23B9E6B-6882-47C4-9A32-D3ADB83077A2}"/>
              </a:ext>
            </a:extLst>
          </p:cNvPr>
          <p:cNvCxnSpPr/>
          <p:nvPr/>
        </p:nvCxnSpPr>
        <p:spPr>
          <a:xfrm>
            <a:off x="8897818" y="1406769"/>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F7637D-B251-4B36-BCD7-8C3AF8CFB582}"/>
              </a:ext>
            </a:extLst>
          </p:cNvPr>
          <p:cNvCxnSpPr/>
          <p:nvPr/>
        </p:nvCxnSpPr>
        <p:spPr>
          <a:xfrm>
            <a:off x="9355015" y="1406769"/>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B735EB9-87CD-4CD2-BA72-FE856CDF6F4F}"/>
              </a:ext>
            </a:extLst>
          </p:cNvPr>
          <p:cNvCxnSpPr/>
          <p:nvPr/>
        </p:nvCxnSpPr>
        <p:spPr>
          <a:xfrm>
            <a:off x="9812212" y="1406769"/>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B29D67-AE88-47CC-A7F1-B3932D7323FD}"/>
              </a:ext>
            </a:extLst>
          </p:cNvPr>
          <p:cNvCxnSpPr/>
          <p:nvPr/>
        </p:nvCxnSpPr>
        <p:spPr>
          <a:xfrm>
            <a:off x="10257689" y="1406769"/>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55CC42B-8410-4252-9043-5DFA11C5F8F8}"/>
              </a:ext>
            </a:extLst>
          </p:cNvPr>
          <p:cNvCxnSpPr/>
          <p:nvPr/>
        </p:nvCxnSpPr>
        <p:spPr>
          <a:xfrm>
            <a:off x="10714892" y="1406769"/>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799FC59-C5EC-4308-812B-6383C4CC73A1}"/>
              </a:ext>
            </a:extLst>
          </p:cNvPr>
          <p:cNvCxnSpPr/>
          <p:nvPr/>
        </p:nvCxnSpPr>
        <p:spPr>
          <a:xfrm>
            <a:off x="11183814" y="1406769"/>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B4E14F4-180B-48E8-9192-C669049BFBE7}"/>
              </a:ext>
            </a:extLst>
          </p:cNvPr>
          <p:cNvCxnSpPr/>
          <p:nvPr/>
        </p:nvCxnSpPr>
        <p:spPr>
          <a:xfrm>
            <a:off x="8475787" y="1406769"/>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73E16D4-943C-4D9D-B0FF-9C49F5775232}"/>
              </a:ext>
            </a:extLst>
          </p:cNvPr>
          <p:cNvCxnSpPr/>
          <p:nvPr/>
        </p:nvCxnSpPr>
        <p:spPr>
          <a:xfrm>
            <a:off x="9366738" y="4876799"/>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7917507-AB0E-4B1E-B89B-37A27D4A161A}"/>
              </a:ext>
            </a:extLst>
          </p:cNvPr>
          <p:cNvCxnSpPr/>
          <p:nvPr/>
        </p:nvCxnSpPr>
        <p:spPr>
          <a:xfrm>
            <a:off x="9823935" y="4853353"/>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7EA3117-545F-4FEA-BD21-DCA86BA11BBA}"/>
              </a:ext>
            </a:extLst>
          </p:cNvPr>
          <p:cNvCxnSpPr/>
          <p:nvPr/>
        </p:nvCxnSpPr>
        <p:spPr>
          <a:xfrm>
            <a:off x="8897818" y="4876801"/>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3BD9921-03BC-4076-ABEE-0874419477AD}"/>
              </a:ext>
            </a:extLst>
          </p:cNvPr>
          <p:cNvCxnSpPr/>
          <p:nvPr/>
        </p:nvCxnSpPr>
        <p:spPr>
          <a:xfrm>
            <a:off x="8475790" y="4876799"/>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F263D4A-CC9A-449B-BD30-1972E06D05AA}"/>
              </a:ext>
            </a:extLst>
          </p:cNvPr>
          <p:cNvCxnSpPr/>
          <p:nvPr/>
        </p:nvCxnSpPr>
        <p:spPr>
          <a:xfrm>
            <a:off x="10257686" y="4853360"/>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5BC5D4-8940-4DE1-8A3A-57BFAD6AF5E0}"/>
              </a:ext>
            </a:extLst>
          </p:cNvPr>
          <p:cNvCxnSpPr/>
          <p:nvPr/>
        </p:nvCxnSpPr>
        <p:spPr>
          <a:xfrm>
            <a:off x="10714891" y="4829904"/>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339923-5837-4A91-BD49-AFB26B29DF07}"/>
              </a:ext>
            </a:extLst>
          </p:cNvPr>
          <p:cNvCxnSpPr/>
          <p:nvPr/>
        </p:nvCxnSpPr>
        <p:spPr>
          <a:xfrm>
            <a:off x="11183815" y="4841626"/>
            <a:ext cx="0" cy="1559169"/>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C6B6386-251E-4274-A2B1-298592FCCF75}"/>
              </a:ext>
            </a:extLst>
          </p:cNvPr>
          <p:cNvSpPr txBox="1"/>
          <p:nvPr/>
        </p:nvSpPr>
        <p:spPr>
          <a:xfrm>
            <a:off x="745149" y="3223846"/>
            <a:ext cx="5645400" cy="2616101"/>
          </a:xfrm>
          <a:prstGeom prst="rect">
            <a:avLst/>
          </a:prstGeom>
          <a:noFill/>
        </p:spPr>
        <p:txBody>
          <a:bodyPr wrap="square" rtlCol="0">
            <a:spAutoFit/>
          </a:bodyPr>
          <a:lstStyle/>
          <a:p>
            <a:r>
              <a:rPr lang="en-US" altLang="zh-CN" sz="2800" b="1" dirty="0"/>
              <a:t>Conclusions we can make so far</a:t>
            </a:r>
            <a:r>
              <a:rPr lang="en-US" altLang="zh-CN" sz="2400" dirty="0"/>
              <a:t>:</a:t>
            </a:r>
          </a:p>
          <a:p>
            <a:pPr marL="342900" indent="-342900">
              <a:buAutoNum type="arabicPeriod"/>
            </a:pPr>
            <a:r>
              <a:rPr lang="en-US" altLang="zh-CN" dirty="0"/>
              <a:t>The average winning rate is always </a:t>
            </a:r>
            <a:r>
              <a:rPr lang="en-US" altLang="zh-CN" sz="3200" dirty="0"/>
              <a:t>50%</a:t>
            </a:r>
          </a:p>
          <a:p>
            <a:pPr marL="342900" indent="-342900">
              <a:buAutoNum type="arabicPeriod"/>
            </a:pPr>
            <a:r>
              <a:rPr lang="en-US" altLang="zh-CN" dirty="0"/>
              <a:t>From past 17 NBA regular seasons the gap between average Top 5 teams winning rate and Bottom 5 teams is </a:t>
            </a:r>
            <a:r>
              <a:rPr lang="en-US" altLang="zh-CN" sz="3200" dirty="0">
                <a:solidFill>
                  <a:srgbClr val="0070C0"/>
                </a:solidFill>
              </a:rPr>
              <a:t>2.88</a:t>
            </a:r>
            <a:r>
              <a:rPr lang="en-US" altLang="zh-CN" sz="3200" dirty="0"/>
              <a:t> units of STD</a:t>
            </a:r>
          </a:p>
          <a:p>
            <a:pPr marL="342900" indent="-342900">
              <a:buAutoNum type="arabicPeriod"/>
            </a:pPr>
            <a:endParaRPr lang="en-US" altLang="zh-CN" dirty="0"/>
          </a:p>
          <a:p>
            <a:endParaRPr lang="zh-CN" altLang="en-US" dirty="0"/>
          </a:p>
        </p:txBody>
      </p:sp>
    </p:spTree>
    <p:extLst>
      <p:ext uri="{BB962C8B-B14F-4D97-AF65-F5344CB8AC3E}">
        <p14:creationId xmlns:p14="http://schemas.microsoft.com/office/powerpoint/2010/main" val="522951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6588090-F273-443D-806B-A52611883D22}"/>
              </a:ext>
            </a:extLst>
          </p:cNvPr>
          <p:cNvSpPr>
            <a:spLocks noGrp="1"/>
          </p:cNvSpPr>
          <p:nvPr>
            <p:ph type="subTitle" idx="1"/>
          </p:nvPr>
        </p:nvSpPr>
        <p:spPr>
          <a:xfrm>
            <a:off x="-2210062" y="395506"/>
            <a:ext cx="9144000" cy="1655762"/>
          </a:xfrm>
        </p:spPr>
        <p:txBody>
          <a:bodyPr>
            <a:normAutofit/>
          </a:bodyPr>
          <a:lstStyle/>
          <a:p>
            <a:r>
              <a:rPr lang="en-US" altLang="zh-CN" sz="6600" dirty="0">
                <a:latin typeface="+mn-ea"/>
              </a:rPr>
              <a:t>NFL Part</a:t>
            </a:r>
            <a:endParaRPr lang="zh-CN" altLang="en-US" sz="6600" dirty="0">
              <a:latin typeface="+mn-ea"/>
            </a:endParaRPr>
          </a:p>
        </p:txBody>
      </p:sp>
    </p:spTree>
    <p:extLst>
      <p:ext uri="{BB962C8B-B14F-4D97-AF65-F5344CB8AC3E}">
        <p14:creationId xmlns:p14="http://schemas.microsoft.com/office/powerpoint/2010/main" val="1107193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4D26-E0B4-452B-BC44-A1AD3344C7A8}"/>
              </a:ext>
            </a:extLst>
          </p:cNvPr>
          <p:cNvSpPr>
            <a:spLocks noGrp="1"/>
          </p:cNvSpPr>
          <p:nvPr>
            <p:ph type="title"/>
          </p:nvPr>
        </p:nvSpPr>
        <p:spPr>
          <a:xfrm>
            <a:off x="703599" y="190501"/>
            <a:ext cx="11394615" cy="1831142"/>
          </a:xfrm>
        </p:spPr>
        <p:txBody>
          <a:bodyPr>
            <a:normAutofit fontScale="90000"/>
          </a:bodyPr>
          <a:lstStyle/>
          <a:p>
            <a:r>
              <a:rPr lang="en-US" altLang="zh-CN" b="1" dirty="0"/>
              <a:t>    From 2000-2001 season to 2017-2018</a:t>
            </a:r>
            <a:br>
              <a:rPr lang="en-US" altLang="zh-CN" dirty="0"/>
            </a:br>
            <a:r>
              <a:rPr lang="en-US" altLang="zh-CN" sz="2700" dirty="0"/>
              <a:t>The trend of </a:t>
            </a:r>
            <a:r>
              <a:rPr lang="en-US" altLang="zh-CN" sz="3600" dirty="0">
                <a:solidFill>
                  <a:srgbClr val="00B050"/>
                </a:solidFill>
              </a:rPr>
              <a:t>Top 5 NFL team</a:t>
            </a:r>
            <a:r>
              <a:rPr lang="en-US" altLang="zh-CN" sz="2700" dirty="0"/>
              <a:t> winning rate by year &amp;</a:t>
            </a:r>
            <a:br>
              <a:rPr lang="en-US" altLang="zh-CN" sz="2700" dirty="0"/>
            </a:br>
            <a:r>
              <a:rPr lang="en-US" altLang="zh-CN" sz="2700" dirty="0"/>
              <a:t>                                     The trend of </a:t>
            </a:r>
            <a:r>
              <a:rPr lang="en-US" altLang="zh-CN" sz="3600" dirty="0">
                <a:solidFill>
                  <a:srgbClr val="FF0000"/>
                </a:solidFill>
              </a:rPr>
              <a:t>Bottom 5 NFL team </a:t>
            </a:r>
            <a:r>
              <a:rPr lang="en-US" altLang="zh-CN" sz="2700" dirty="0"/>
              <a:t>winning rate by year</a:t>
            </a:r>
            <a:br>
              <a:rPr lang="en-US" altLang="zh-CN" dirty="0"/>
            </a:br>
            <a:endParaRPr lang="zh-CN" altLang="en-US" dirty="0"/>
          </a:p>
        </p:txBody>
      </p:sp>
      <p:sp>
        <p:nvSpPr>
          <p:cNvPr id="10" name="TextBox 9">
            <a:extLst>
              <a:ext uri="{FF2B5EF4-FFF2-40B4-BE49-F238E27FC236}">
                <a16:creationId xmlns:a16="http://schemas.microsoft.com/office/drawing/2014/main" id="{FFE926F6-DCA1-48FC-900E-14C5C6B31F30}"/>
              </a:ext>
            </a:extLst>
          </p:cNvPr>
          <p:cNvSpPr txBox="1"/>
          <p:nvPr/>
        </p:nvSpPr>
        <p:spPr>
          <a:xfrm>
            <a:off x="6096000" y="5175039"/>
            <a:ext cx="4617700" cy="1569660"/>
          </a:xfrm>
          <a:prstGeom prst="rect">
            <a:avLst/>
          </a:prstGeom>
          <a:noFill/>
        </p:spPr>
        <p:txBody>
          <a:bodyPr wrap="square" rtlCol="0">
            <a:spAutoFit/>
          </a:bodyPr>
          <a:lstStyle/>
          <a:p>
            <a:r>
              <a:rPr lang="en-US" altLang="zh-CN" dirty="0"/>
              <a:t>Avg mean from 2000-2017</a:t>
            </a:r>
            <a:r>
              <a:rPr lang="en-US" altLang="zh-CN" sz="2400" b="1" dirty="0">
                <a:solidFill>
                  <a:srgbClr val="FF0000"/>
                </a:solidFill>
              </a:rPr>
              <a:t>: 0.50000</a:t>
            </a:r>
          </a:p>
          <a:p>
            <a:r>
              <a:rPr lang="en-US" altLang="zh-CN" dirty="0"/>
              <a:t>Avg standard deviation from 2000-2017</a:t>
            </a:r>
            <a:r>
              <a:rPr lang="en-US" altLang="zh-CN" sz="2400" b="1" dirty="0">
                <a:solidFill>
                  <a:srgbClr val="FF0000"/>
                </a:solidFill>
              </a:rPr>
              <a:t>:</a:t>
            </a:r>
          </a:p>
          <a:p>
            <a:r>
              <a:rPr lang="en-US" altLang="zh-CN" sz="2400" b="1" dirty="0">
                <a:solidFill>
                  <a:srgbClr val="FF0000"/>
                </a:solidFill>
              </a:rPr>
              <a:t>0.1742852220798301</a:t>
            </a:r>
          </a:p>
          <a:p>
            <a:r>
              <a:rPr lang="en-US" altLang="zh-CN" dirty="0"/>
              <a:t>Variance </a:t>
            </a:r>
            <a:r>
              <a:rPr lang="en-US" altLang="zh-CN" sz="2400" b="1" dirty="0">
                <a:solidFill>
                  <a:srgbClr val="FF0000"/>
                </a:solidFill>
              </a:rPr>
              <a:t>: 0.03</a:t>
            </a:r>
            <a:endParaRPr lang="zh-CN" altLang="en-US" sz="2400" b="1" dirty="0">
              <a:solidFill>
                <a:srgbClr val="FF0000"/>
              </a:solidFill>
            </a:endParaRPr>
          </a:p>
        </p:txBody>
      </p:sp>
      <p:pic>
        <p:nvPicPr>
          <p:cNvPr id="5" name="Picture 4" descr="A picture containing text&#10;&#10;Description automatically generated">
            <a:extLst>
              <a:ext uri="{FF2B5EF4-FFF2-40B4-BE49-F238E27FC236}">
                <a16:creationId xmlns:a16="http://schemas.microsoft.com/office/drawing/2014/main" id="{F71501B9-9655-49AB-8292-5BD5167F8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0751" y="1516606"/>
            <a:ext cx="5487650" cy="3658433"/>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F3EA5F5C-B324-437B-8502-526B1117A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101" y="1516605"/>
            <a:ext cx="5487650" cy="3658433"/>
          </a:xfrm>
          <a:prstGeom prst="rect">
            <a:avLst/>
          </a:prstGeom>
        </p:spPr>
      </p:pic>
      <p:sp>
        <p:nvSpPr>
          <p:cNvPr id="12" name="TextBox 11">
            <a:extLst>
              <a:ext uri="{FF2B5EF4-FFF2-40B4-BE49-F238E27FC236}">
                <a16:creationId xmlns:a16="http://schemas.microsoft.com/office/drawing/2014/main" id="{A90883F6-D706-4327-9D47-C3BDA800AE94}"/>
              </a:ext>
            </a:extLst>
          </p:cNvPr>
          <p:cNvSpPr txBox="1"/>
          <p:nvPr/>
        </p:nvSpPr>
        <p:spPr>
          <a:xfrm>
            <a:off x="703599" y="5275602"/>
            <a:ext cx="46177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Avg winning rate for Top 5</a:t>
            </a:r>
            <a:r>
              <a:rPr kumimoji="0" lang="en-US" altLang="zh-CN" sz="24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en-US" altLang="zh-CN" sz="24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0.78333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Avg winning rate for Bottom 5</a:t>
            </a:r>
            <a:r>
              <a:rPr kumimoji="0" lang="en-US" altLang="zh-CN" sz="24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 0.2055</a:t>
            </a:r>
          </a:p>
        </p:txBody>
      </p:sp>
    </p:spTree>
    <p:extLst>
      <p:ext uri="{BB962C8B-B14F-4D97-AF65-F5344CB8AC3E}">
        <p14:creationId xmlns:p14="http://schemas.microsoft.com/office/powerpoint/2010/main" val="443719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A screenshot of a cell phone&#10;&#10;Description automatically generated">
            <a:extLst>
              <a:ext uri="{FF2B5EF4-FFF2-40B4-BE49-F238E27FC236}">
                <a16:creationId xmlns:a16="http://schemas.microsoft.com/office/drawing/2014/main" id="{09D10B29-041B-4B7C-B2E9-5E4A85C8C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1304" y="3417281"/>
            <a:ext cx="5228334" cy="3303563"/>
          </a:xfrm>
          <a:prstGeom prst="rect">
            <a:avLst/>
          </a:prstGeom>
        </p:spPr>
      </p:pic>
      <p:pic>
        <p:nvPicPr>
          <p:cNvPr id="33" name="Picture 32" descr="A screenshot of a cell phone&#10;&#10;Description automatically generated">
            <a:extLst>
              <a:ext uri="{FF2B5EF4-FFF2-40B4-BE49-F238E27FC236}">
                <a16:creationId xmlns:a16="http://schemas.microsoft.com/office/drawing/2014/main" id="{DA14424C-264C-40E9-A46E-5E5C28161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7343" y="-11719"/>
            <a:ext cx="5176256" cy="3429000"/>
          </a:xfrm>
          <a:prstGeom prst="rect">
            <a:avLst/>
          </a:prstGeom>
        </p:spPr>
      </p:pic>
      <p:sp>
        <p:nvSpPr>
          <p:cNvPr id="8" name="TextBox 7">
            <a:extLst>
              <a:ext uri="{FF2B5EF4-FFF2-40B4-BE49-F238E27FC236}">
                <a16:creationId xmlns:a16="http://schemas.microsoft.com/office/drawing/2014/main" id="{F252B33F-F233-42D5-A5B7-621A344C87AD}"/>
              </a:ext>
            </a:extLst>
          </p:cNvPr>
          <p:cNvSpPr txBox="1"/>
          <p:nvPr/>
        </p:nvSpPr>
        <p:spPr>
          <a:xfrm>
            <a:off x="794477" y="556442"/>
            <a:ext cx="5240213" cy="3570208"/>
          </a:xfrm>
          <a:prstGeom prst="rect">
            <a:avLst/>
          </a:prstGeom>
          <a:noFill/>
        </p:spPr>
        <p:txBody>
          <a:bodyPr wrap="square" rtlCol="0">
            <a:spAutoFit/>
          </a:bodyPr>
          <a:lstStyle/>
          <a:p>
            <a:r>
              <a:rPr lang="en-US" altLang="zh-CN" sz="4000" b="1" dirty="0"/>
              <a:t>Theorem we applied :</a:t>
            </a:r>
          </a:p>
          <a:p>
            <a:pPr marL="342900" indent="-342900">
              <a:buAutoNum type="arabicPeriod"/>
            </a:pPr>
            <a:r>
              <a:rPr lang="en-US" altLang="zh-CN" sz="3200" dirty="0"/>
              <a:t>Normal Distribution</a:t>
            </a:r>
          </a:p>
          <a:p>
            <a:pPr marL="342900" indent="-342900">
              <a:buAutoNum type="arabicPeriod"/>
            </a:pPr>
            <a:r>
              <a:rPr lang="en-US" altLang="zh-CN" sz="3200" dirty="0"/>
              <a:t>Central limit theorem</a:t>
            </a:r>
          </a:p>
          <a:p>
            <a:pPr marL="342900" indent="-342900">
              <a:buFontTx/>
              <a:buAutoNum type="arabicPeriod"/>
            </a:pPr>
            <a:r>
              <a:rPr lang="en-US" altLang="zh-CN" sz="3200" dirty="0"/>
              <a:t>68–95–99.7 theorem</a:t>
            </a:r>
          </a:p>
          <a:p>
            <a:pPr marL="342900" indent="-342900">
              <a:buFontTx/>
              <a:buAutoNum type="arabicPeriod"/>
            </a:pPr>
            <a:endParaRPr lang="en-US" altLang="zh-CN" dirty="0"/>
          </a:p>
          <a:p>
            <a:pPr marL="342900" indent="-342900">
              <a:buFontTx/>
              <a:buAutoNum type="arabicPeriod"/>
            </a:pPr>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endParaRPr lang="zh-CN" altLang="en-US" dirty="0"/>
          </a:p>
        </p:txBody>
      </p:sp>
      <p:sp>
        <p:nvSpPr>
          <p:cNvPr id="9" name="AutoShape 2" descr="{\displaystyle {\begin{aligned}\Pr(\mu -1\sigma \leq X\leq \mu +1\sigma )&amp;\approx 0.6827\\\Pr(\mu -2\sigma \leq X\leq \mu +2\sigma )&amp;\approx 0.9545\\\Pr(\mu -3\sigma \leq X\leq \mu +3\sigma )&amp;\approx 0.9973\end{aligned}}}">
            <a:extLst>
              <a:ext uri="{FF2B5EF4-FFF2-40B4-BE49-F238E27FC236}">
                <a16:creationId xmlns:a16="http://schemas.microsoft.com/office/drawing/2014/main" id="{1858884C-D1E4-4877-A2F0-AB94A3666A0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cxnSp>
        <p:nvCxnSpPr>
          <p:cNvPr id="3" name="Straight Connector 2">
            <a:extLst>
              <a:ext uri="{FF2B5EF4-FFF2-40B4-BE49-F238E27FC236}">
                <a16:creationId xmlns:a16="http://schemas.microsoft.com/office/drawing/2014/main" id="{D23B9E6B-6882-47C4-9A32-D3ADB83077A2}"/>
              </a:ext>
            </a:extLst>
          </p:cNvPr>
          <p:cNvCxnSpPr/>
          <p:nvPr/>
        </p:nvCxnSpPr>
        <p:spPr>
          <a:xfrm>
            <a:off x="8675081" y="1406769"/>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F7637D-B251-4B36-BCD7-8C3AF8CFB582}"/>
              </a:ext>
            </a:extLst>
          </p:cNvPr>
          <p:cNvCxnSpPr/>
          <p:nvPr/>
        </p:nvCxnSpPr>
        <p:spPr>
          <a:xfrm>
            <a:off x="9249508" y="1406769"/>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B735EB9-87CD-4CD2-BA72-FE856CDF6F4F}"/>
              </a:ext>
            </a:extLst>
          </p:cNvPr>
          <p:cNvCxnSpPr/>
          <p:nvPr/>
        </p:nvCxnSpPr>
        <p:spPr>
          <a:xfrm>
            <a:off x="9800489" y="1418492"/>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B29D67-AE88-47CC-A7F1-B3932D7323FD}"/>
              </a:ext>
            </a:extLst>
          </p:cNvPr>
          <p:cNvCxnSpPr/>
          <p:nvPr/>
        </p:nvCxnSpPr>
        <p:spPr>
          <a:xfrm>
            <a:off x="10363196" y="1406769"/>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55CC42B-8410-4252-9043-5DFA11C5F8F8}"/>
              </a:ext>
            </a:extLst>
          </p:cNvPr>
          <p:cNvCxnSpPr/>
          <p:nvPr/>
        </p:nvCxnSpPr>
        <p:spPr>
          <a:xfrm>
            <a:off x="10949352" y="1406769"/>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799FC59-C5EC-4308-812B-6383C4CC73A1}"/>
              </a:ext>
            </a:extLst>
          </p:cNvPr>
          <p:cNvCxnSpPr/>
          <p:nvPr/>
        </p:nvCxnSpPr>
        <p:spPr>
          <a:xfrm>
            <a:off x="11523781" y="1406769"/>
            <a:ext cx="0" cy="1559169"/>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C6B6386-251E-4274-A2B1-298592FCCF75}"/>
              </a:ext>
            </a:extLst>
          </p:cNvPr>
          <p:cNvSpPr txBox="1"/>
          <p:nvPr/>
        </p:nvSpPr>
        <p:spPr>
          <a:xfrm>
            <a:off x="745149" y="3223846"/>
            <a:ext cx="5645400" cy="2616101"/>
          </a:xfrm>
          <a:prstGeom prst="rect">
            <a:avLst/>
          </a:prstGeom>
          <a:noFill/>
        </p:spPr>
        <p:txBody>
          <a:bodyPr wrap="square" rtlCol="0">
            <a:spAutoFit/>
          </a:bodyPr>
          <a:lstStyle/>
          <a:p>
            <a:r>
              <a:rPr lang="en-US" altLang="zh-CN" sz="2800" b="1" dirty="0"/>
              <a:t>Conclusions we can make so far</a:t>
            </a:r>
            <a:r>
              <a:rPr lang="en-US" altLang="zh-CN" sz="2400" dirty="0"/>
              <a:t>:</a:t>
            </a:r>
          </a:p>
          <a:p>
            <a:pPr marL="342900" indent="-342900">
              <a:buAutoNum type="arabicPeriod"/>
            </a:pPr>
            <a:r>
              <a:rPr lang="en-US" altLang="zh-CN" dirty="0"/>
              <a:t>The average winning rate is always </a:t>
            </a:r>
            <a:r>
              <a:rPr lang="en-US" altLang="zh-CN" sz="3200" dirty="0"/>
              <a:t>50%</a:t>
            </a:r>
          </a:p>
          <a:p>
            <a:pPr marL="342900" indent="-342900">
              <a:buAutoNum type="arabicPeriod"/>
            </a:pPr>
            <a:r>
              <a:rPr lang="en-US" altLang="zh-CN" dirty="0"/>
              <a:t>From past 17 NFL regular seasons the gap between average Top 5 teams winning rate and Bottom 5 teams is </a:t>
            </a:r>
            <a:r>
              <a:rPr lang="en-US" altLang="zh-CN" sz="3200" dirty="0">
                <a:solidFill>
                  <a:srgbClr val="FF0000"/>
                </a:solidFill>
              </a:rPr>
              <a:t>3.34</a:t>
            </a:r>
            <a:r>
              <a:rPr lang="en-US" altLang="zh-CN" sz="3200" dirty="0"/>
              <a:t> units of STD</a:t>
            </a:r>
          </a:p>
          <a:p>
            <a:pPr marL="342900" indent="-342900">
              <a:buAutoNum type="arabicPeriod"/>
            </a:pPr>
            <a:endParaRPr lang="en-US" altLang="zh-CN" dirty="0"/>
          </a:p>
          <a:p>
            <a:endParaRPr lang="zh-CN" altLang="en-US" dirty="0"/>
          </a:p>
        </p:txBody>
      </p:sp>
      <p:cxnSp>
        <p:nvCxnSpPr>
          <p:cNvPr id="36" name="Straight Connector 35">
            <a:extLst>
              <a:ext uri="{FF2B5EF4-FFF2-40B4-BE49-F238E27FC236}">
                <a16:creationId xmlns:a16="http://schemas.microsoft.com/office/drawing/2014/main" id="{AC505885-3961-45EC-895C-41AECAD49148}"/>
              </a:ext>
            </a:extLst>
          </p:cNvPr>
          <p:cNvCxnSpPr/>
          <p:nvPr/>
        </p:nvCxnSpPr>
        <p:spPr>
          <a:xfrm>
            <a:off x="9847381" y="4759568"/>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A6B1DE-AECB-4DAA-906C-1E181822C4F6}"/>
              </a:ext>
            </a:extLst>
          </p:cNvPr>
          <p:cNvCxnSpPr/>
          <p:nvPr/>
        </p:nvCxnSpPr>
        <p:spPr>
          <a:xfrm>
            <a:off x="10398362" y="4759572"/>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336B4FC-F755-4C3F-AE13-17F869F99686}"/>
              </a:ext>
            </a:extLst>
          </p:cNvPr>
          <p:cNvCxnSpPr/>
          <p:nvPr/>
        </p:nvCxnSpPr>
        <p:spPr>
          <a:xfrm>
            <a:off x="10961073" y="4865075"/>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444942F-BA9E-447B-A16B-A4163AA3747E}"/>
              </a:ext>
            </a:extLst>
          </p:cNvPr>
          <p:cNvCxnSpPr/>
          <p:nvPr/>
        </p:nvCxnSpPr>
        <p:spPr>
          <a:xfrm>
            <a:off x="9249508" y="4818182"/>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68BD62E-53F5-4E34-AD40-75BB7176ECA3}"/>
              </a:ext>
            </a:extLst>
          </p:cNvPr>
          <p:cNvCxnSpPr/>
          <p:nvPr/>
        </p:nvCxnSpPr>
        <p:spPr>
          <a:xfrm>
            <a:off x="8663353" y="4818183"/>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C8DF215-AF71-4561-8D87-C2E8EBC76F5F}"/>
              </a:ext>
            </a:extLst>
          </p:cNvPr>
          <p:cNvCxnSpPr/>
          <p:nvPr/>
        </p:nvCxnSpPr>
        <p:spPr>
          <a:xfrm>
            <a:off x="11512062" y="4700953"/>
            <a:ext cx="0" cy="15591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98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6588090-F273-443D-806B-A52611883D22}"/>
              </a:ext>
            </a:extLst>
          </p:cNvPr>
          <p:cNvSpPr>
            <a:spLocks noGrp="1"/>
          </p:cNvSpPr>
          <p:nvPr>
            <p:ph type="subTitle" idx="1"/>
          </p:nvPr>
        </p:nvSpPr>
        <p:spPr>
          <a:xfrm>
            <a:off x="-2210062" y="395506"/>
            <a:ext cx="9144000" cy="1655762"/>
          </a:xfrm>
        </p:spPr>
        <p:txBody>
          <a:bodyPr>
            <a:normAutofit/>
          </a:bodyPr>
          <a:lstStyle/>
          <a:p>
            <a:r>
              <a:rPr lang="en-US" altLang="zh-CN" sz="6600" dirty="0">
                <a:latin typeface="+mn-ea"/>
              </a:rPr>
              <a:t>MLB Part</a:t>
            </a:r>
            <a:endParaRPr lang="zh-CN" altLang="en-US" sz="6600" dirty="0">
              <a:latin typeface="+mn-ea"/>
            </a:endParaRPr>
          </a:p>
        </p:txBody>
      </p:sp>
    </p:spTree>
    <p:extLst>
      <p:ext uri="{BB962C8B-B14F-4D97-AF65-F5344CB8AC3E}">
        <p14:creationId xmlns:p14="http://schemas.microsoft.com/office/powerpoint/2010/main" val="1840741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4D26-E0B4-452B-BC44-A1AD3344C7A8}"/>
              </a:ext>
            </a:extLst>
          </p:cNvPr>
          <p:cNvSpPr>
            <a:spLocks noGrp="1"/>
          </p:cNvSpPr>
          <p:nvPr>
            <p:ph type="title"/>
          </p:nvPr>
        </p:nvSpPr>
        <p:spPr>
          <a:xfrm>
            <a:off x="703599" y="190501"/>
            <a:ext cx="11394615" cy="1831142"/>
          </a:xfrm>
        </p:spPr>
        <p:txBody>
          <a:bodyPr>
            <a:normAutofit fontScale="90000"/>
          </a:bodyPr>
          <a:lstStyle/>
          <a:p>
            <a:r>
              <a:rPr lang="en-US" altLang="zh-CN" b="1" dirty="0"/>
              <a:t>    From 2000-2001 season to 2017-2018</a:t>
            </a:r>
            <a:br>
              <a:rPr lang="en-US" altLang="zh-CN" dirty="0"/>
            </a:br>
            <a:r>
              <a:rPr lang="en-US" altLang="zh-CN" sz="2700" dirty="0"/>
              <a:t>The trend of </a:t>
            </a:r>
            <a:r>
              <a:rPr lang="en-US" altLang="zh-CN" sz="3600" dirty="0">
                <a:solidFill>
                  <a:srgbClr val="00B050"/>
                </a:solidFill>
              </a:rPr>
              <a:t>Top 5 MLB team</a:t>
            </a:r>
            <a:r>
              <a:rPr lang="en-US" altLang="zh-CN" sz="2700" dirty="0"/>
              <a:t> winning rate by year &amp;</a:t>
            </a:r>
            <a:br>
              <a:rPr lang="en-US" altLang="zh-CN" sz="2700" dirty="0"/>
            </a:br>
            <a:r>
              <a:rPr lang="en-US" altLang="zh-CN" sz="2700" dirty="0"/>
              <a:t>                                     The trend of </a:t>
            </a:r>
            <a:r>
              <a:rPr lang="en-US" altLang="zh-CN" sz="3600" dirty="0">
                <a:solidFill>
                  <a:srgbClr val="FF0000"/>
                </a:solidFill>
              </a:rPr>
              <a:t>Bottom 5 MLB team </a:t>
            </a:r>
            <a:r>
              <a:rPr lang="en-US" altLang="zh-CN" sz="2700" dirty="0"/>
              <a:t>winning rate by year</a:t>
            </a:r>
            <a:br>
              <a:rPr lang="en-US" altLang="zh-CN" dirty="0"/>
            </a:br>
            <a:endParaRPr lang="zh-CN" altLang="en-US" dirty="0"/>
          </a:p>
        </p:txBody>
      </p:sp>
      <p:sp>
        <p:nvSpPr>
          <p:cNvPr id="10" name="TextBox 9">
            <a:extLst>
              <a:ext uri="{FF2B5EF4-FFF2-40B4-BE49-F238E27FC236}">
                <a16:creationId xmlns:a16="http://schemas.microsoft.com/office/drawing/2014/main" id="{FFE926F6-DCA1-48FC-900E-14C5C6B31F30}"/>
              </a:ext>
            </a:extLst>
          </p:cNvPr>
          <p:cNvSpPr txBox="1"/>
          <p:nvPr/>
        </p:nvSpPr>
        <p:spPr>
          <a:xfrm>
            <a:off x="6000751" y="5175038"/>
            <a:ext cx="4617700"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Avg mean from 20002017 </a:t>
            </a:r>
            <a:r>
              <a:rPr kumimoji="0" lang="en-US" altLang="zh-CN" sz="24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 0.50000</a:t>
            </a:r>
          </a:p>
          <a:p>
            <a:pPr lvl="0">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Avg standard deviation from 2000-2017</a:t>
            </a:r>
            <a:r>
              <a:rPr lang="en-US" altLang="zh-CN" sz="2400" b="1" dirty="0">
                <a:solidFill>
                  <a:srgbClr val="FF0000"/>
                </a:solidFill>
              </a:rPr>
              <a:t>:</a:t>
            </a:r>
          </a:p>
          <a:p>
            <a:pPr lvl="0">
              <a:defRPr/>
            </a:pPr>
            <a:r>
              <a:rPr lang="en-US" altLang="zh-CN" sz="2400" b="1" dirty="0">
                <a:solidFill>
                  <a:srgbClr val="FF0000"/>
                </a:solidFill>
              </a:rPr>
              <a:t>0.070138</a:t>
            </a:r>
            <a:endParaRPr kumimoji="0" lang="en-US" altLang="zh-CN" sz="24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Variance </a:t>
            </a:r>
            <a:r>
              <a:rPr kumimoji="0" lang="en-US" altLang="zh-CN" sz="24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 0.023</a:t>
            </a:r>
            <a:endParaRPr kumimoji="0" lang="zh-CN" altLang="en-US" sz="24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pic>
        <p:nvPicPr>
          <p:cNvPr id="8" name="Picture 7" descr="A close up of a map&#10;&#10;Description automatically generated">
            <a:extLst>
              <a:ext uri="{FF2B5EF4-FFF2-40B4-BE49-F238E27FC236}">
                <a16:creationId xmlns:a16="http://schemas.microsoft.com/office/drawing/2014/main" id="{4AE52485-2785-4C06-A792-95D58B505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101" y="1516606"/>
            <a:ext cx="5487650" cy="3658433"/>
          </a:xfrm>
          <a:prstGeom prst="rect">
            <a:avLst/>
          </a:prstGeom>
        </p:spPr>
      </p:pic>
      <p:pic>
        <p:nvPicPr>
          <p:cNvPr id="12" name="Picture 11" descr="A close up of a map&#10;&#10;Description automatically generated">
            <a:extLst>
              <a:ext uri="{FF2B5EF4-FFF2-40B4-BE49-F238E27FC236}">
                <a16:creationId xmlns:a16="http://schemas.microsoft.com/office/drawing/2014/main" id="{574A4B57-EA5D-474F-9D61-D1D460A67D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0751" y="1516605"/>
            <a:ext cx="5487650" cy="3658433"/>
          </a:xfrm>
          <a:prstGeom prst="rect">
            <a:avLst/>
          </a:prstGeom>
        </p:spPr>
      </p:pic>
      <p:sp>
        <p:nvSpPr>
          <p:cNvPr id="14" name="TextBox 13">
            <a:extLst>
              <a:ext uri="{FF2B5EF4-FFF2-40B4-BE49-F238E27FC236}">
                <a16:creationId xmlns:a16="http://schemas.microsoft.com/office/drawing/2014/main" id="{0AE85654-60E7-4B8B-A671-AE0DB947BD4B}"/>
              </a:ext>
            </a:extLst>
          </p:cNvPr>
          <p:cNvSpPr txBox="1"/>
          <p:nvPr/>
        </p:nvSpPr>
        <p:spPr>
          <a:xfrm>
            <a:off x="703599" y="5175038"/>
            <a:ext cx="46177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Avg winning rate for Top 5</a:t>
            </a:r>
            <a:r>
              <a:rPr kumimoji="0" lang="en-US" altLang="zh-CN" sz="24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 0.5980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Avg winning rate for Bottom 5</a:t>
            </a:r>
            <a:r>
              <a:rPr kumimoji="0" lang="en-US" altLang="zh-CN" sz="24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 0.37408</a:t>
            </a:r>
          </a:p>
        </p:txBody>
      </p:sp>
    </p:spTree>
    <p:extLst>
      <p:ext uri="{BB962C8B-B14F-4D97-AF65-F5344CB8AC3E}">
        <p14:creationId xmlns:p14="http://schemas.microsoft.com/office/powerpoint/2010/main" val="3555790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4A2F755-5219-4C4E-9378-2C80BB08D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9A87AD7E-457F-4836-8DDE-FFE0F0093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55AF1725-C766-4ACF-B8F9-790CF803C6FF}"/>
              </a:ext>
            </a:extLst>
          </p:cNvPr>
          <p:cNvSpPr>
            <a:spLocks noGrp="1"/>
          </p:cNvSpPr>
          <p:nvPr>
            <p:ph type="title"/>
          </p:nvPr>
        </p:nvSpPr>
        <p:spPr>
          <a:xfrm>
            <a:off x="960983" y="498143"/>
            <a:ext cx="10269613" cy="1278902"/>
          </a:xfrm>
        </p:spPr>
        <p:txBody>
          <a:bodyPr>
            <a:normAutofit/>
          </a:bodyPr>
          <a:lstStyle/>
          <a:p>
            <a:r>
              <a:rPr lang="en-US" altLang="zh-CN">
                <a:solidFill>
                  <a:schemeClr val="bg1"/>
                </a:solidFill>
              </a:rPr>
              <a:t>Introduction</a:t>
            </a:r>
            <a:endParaRPr lang="zh-CN" altLang="en-US">
              <a:solidFill>
                <a:schemeClr val="bg1"/>
              </a:solidFill>
            </a:endParaRPr>
          </a:p>
        </p:txBody>
      </p:sp>
      <p:pic>
        <p:nvPicPr>
          <p:cNvPr id="4" name="Picture 3">
            <a:extLst>
              <a:ext uri="{FF2B5EF4-FFF2-40B4-BE49-F238E27FC236}">
                <a16:creationId xmlns:a16="http://schemas.microsoft.com/office/drawing/2014/main" id="{0289F708-1096-49B9-9B72-0E33C91A10F4}"/>
              </a:ext>
            </a:extLst>
          </p:cNvPr>
          <p:cNvPicPr>
            <a:picLocks noChangeAspect="1"/>
          </p:cNvPicPr>
          <p:nvPr/>
        </p:nvPicPr>
        <p:blipFill>
          <a:blip r:embed="rId2"/>
          <a:stretch>
            <a:fillRect/>
          </a:stretch>
        </p:blipFill>
        <p:spPr>
          <a:xfrm>
            <a:off x="679630" y="3265006"/>
            <a:ext cx="3106345" cy="2105032"/>
          </a:xfrm>
          <a:prstGeom prst="rect">
            <a:avLst/>
          </a:prstGeom>
          <a:effectLst/>
        </p:spPr>
      </p:pic>
      <p:sp>
        <p:nvSpPr>
          <p:cNvPr id="3" name="Content Placeholder 2">
            <a:extLst>
              <a:ext uri="{FF2B5EF4-FFF2-40B4-BE49-F238E27FC236}">
                <a16:creationId xmlns:a16="http://schemas.microsoft.com/office/drawing/2014/main" id="{25BDCDDD-9C54-4D07-B898-1B7AF54AFAD7}"/>
              </a:ext>
            </a:extLst>
          </p:cNvPr>
          <p:cNvSpPr>
            <a:spLocks noGrp="1"/>
          </p:cNvSpPr>
          <p:nvPr>
            <p:ph idx="1"/>
          </p:nvPr>
        </p:nvSpPr>
        <p:spPr>
          <a:xfrm>
            <a:off x="4172836" y="2461846"/>
            <a:ext cx="7163267" cy="3278593"/>
          </a:xfrm>
        </p:spPr>
        <p:txBody>
          <a:bodyPr>
            <a:noAutofit/>
          </a:bodyPr>
          <a:lstStyle/>
          <a:p>
            <a:r>
              <a:rPr lang="en-US" altLang="zh-CN" sz="1400" dirty="0"/>
              <a:t>Professional sports are a big business in America. The four biggest team sports are MLB, the NFL, the NBA, and the NHL. These leagues combined have revenues totaling over $30 billion. The source of all this revenue is, of course, the fans of the teams in each of these sports leagues. Fans go to games or watch from home or elsewhere to watch their favorite teams, and they want to see them win. They want them to win games, and they want them to win championships. If a team is doing poorly, the fans start to become disinterested in the games. That hurts the team's revenue and the league's as a </a:t>
            </a:r>
            <a:r>
              <a:rPr lang="en-US" altLang="zh-CN" sz="1400" dirty="0" err="1"/>
              <a:t>whole.To</a:t>
            </a:r>
            <a:r>
              <a:rPr lang="en-US" altLang="zh-CN" sz="1400" dirty="0"/>
              <a:t> keep the fans interested, these four leagues have enacted different policies intended to level the playing field so that bad teams can improve, giving their fans a reason to keep going to games. Such policies include awarding top draft picks to the teams with the worst records, revenue sharing, salary caps for teams, luxury taxes for teams that exceed the caps, and even revenue sharing so that a few teams dominate the sport, driving away fans of the other teams who see no hope for </a:t>
            </a:r>
            <a:r>
              <a:rPr lang="en-US" altLang="zh-CN" sz="1400" dirty="0" err="1"/>
              <a:t>victory.We</a:t>
            </a:r>
            <a:r>
              <a:rPr lang="en-US" altLang="zh-CN" sz="1400" dirty="0"/>
              <a:t> are looking at how each league is managing to keep the sport competitive, so that the race to the playoffs is exciting and at times unpredictable. We examined the disparity in each of these sports between the teams finishing the seasons with the best five records every year to see how big is the gap between the best records and the worst records. We then compared our findings for each sport to see how competitive each sport is compared to each other, and see which sport has the biggest disparity between its best and worst teams for any given year. We determined this by visualizations of the winning percentages for each sport for the seasons from 2000 to 2017, and with a statistical analysis of our data.</a:t>
            </a:r>
            <a:endParaRPr lang="zh-CN" altLang="en-US" sz="1400" dirty="0"/>
          </a:p>
        </p:txBody>
      </p:sp>
    </p:spTree>
    <p:extLst>
      <p:ext uri="{BB962C8B-B14F-4D97-AF65-F5344CB8AC3E}">
        <p14:creationId xmlns:p14="http://schemas.microsoft.com/office/powerpoint/2010/main" val="3416214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0BF3B831-EADF-4777-8BBE-D19E99526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6588" y="3276601"/>
            <a:ext cx="4917480" cy="3581400"/>
          </a:xfrm>
          <a:prstGeom prst="rect">
            <a:avLst/>
          </a:prstGeom>
        </p:spPr>
      </p:pic>
      <p:pic>
        <p:nvPicPr>
          <p:cNvPr id="4" name="Picture 3" descr="A close up of a map&#10;&#10;Description automatically generated">
            <a:extLst>
              <a:ext uri="{FF2B5EF4-FFF2-40B4-BE49-F238E27FC236}">
                <a16:creationId xmlns:a16="http://schemas.microsoft.com/office/drawing/2014/main" id="{D33A5B28-A994-436B-AC6D-932C21776F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3519" y="12662"/>
            <a:ext cx="5058481" cy="3493992"/>
          </a:xfrm>
          <a:prstGeom prst="rect">
            <a:avLst/>
          </a:prstGeom>
        </p:spPr>
      </p:pic>
      <p:sp>
        <p:nvSpPr>
          <p:cNvPr id="8" name="TextBox 7">
            <a:extLst>
              <a:ext uri="{FF2B5EF4-FFF2-40B4-BE49-F238E27FC236}">
                <a16:creationId xmlns:a16="http://schemas.microsoft.com/office/drawing/2014/main" id="{F252B33F-F233-42D5-A5B7-621A344C87AD}"/>
              </a:ext>
            </a:extLst>
          </p:cNvPr>
          <p:cNvSpPr txBox="1"/>
          <p:nvPr/>
        </p:nvSpPr>
        <p:spPr>
          <a:xfrm>
            <a:off x="794477" y="556442"/>
            <a:ext cx="5240213" cy="35702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Theorem we applied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Normal Distribution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Central limit theorem</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68–95–99.7 theorem</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AutoShape 2" descr="{\displaystyle {\begin{aligned}\Pr(\mu -1\sigma \leq X\leq \mu +1\sigma )&amp;\approx 0.6827\\\Pr(\mu -2\sigma \leq X\leq \mu +2\sigma )&amp;\approx 0.9545\\\Pr(\mu -3\sigma \leq X\leq \mu +3\sigma )&amp;\approx 0.9973\end{aligned}}}">
            <a:extLst>
              <a:ext uri="{FF2B5EF4-FFF2-40B4-BE49-F238E27FC236}">
                <a16:creationId xmlns:a16="http://schemas.microsoft.com/office/drawing/2014/main" id="{1858884C-D1E4-4877-A2F0-AB94A3666A0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cxnSp>
        <p:nvCxnSpPr>
          <p:cNvPr id="3" name="Straight Connector 2">
            <a:extLst>
              <a:ext uri="{FF2B5EF4-FFF2-40B4-BE49-F238E27FC236}">
                <a16:creationId xmlns:a16="http://schemas.microsoft.com/office/drawing/2014/main" id="{D23B9E6B-6882-47C4-9A32-D3ADB83077A2}"/>
              </a:ext>
            </a:extLst>
          </p:cNvPr>
          <p:cNvCxnSpPr/>
          <p:nvPr/>
        </p:nvCxnSpPr>
        <p:spPr>
          <a:xfrm>
            <a:off x="8780588" y="1406769"/>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F7637D-B251-4B36-BCD7-8C3AF8CFB582}"/>
              </a:ext>
            </a:extLst>
          </p:cNvPr>
          <p:cNvCxnSpPr/>
          <p:nvPr/>
        </p:nvCxnSpPr>
        <p:spPr>
          <a:xfrm>
            <a:off x="9331569" y="1406769"/>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B735EB9-87CD-4CD2-BA72-FE856CDF6F4F}"/>
              </a:ext>
            </a:extLst>
          </p:cNvPr>
          <p:cNvCxnSpPr/>
          <p:nvPr/>
        </p:nvCxnSpPr>
        <p:spPr>
          <a:xfrm>
            <a:off x="9859104" y="1418492"/>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B29D67-AE88-47CC-A7F1-B3932D7323FD}"/>
              </a:ext>
            </a:extLst>
          </p:cNvPr>
          <p:cNvCxnSpPr/>
          <p:nvPr/>
        </p:nvCxnSpPr>
        <p:spPr>
          <a:xfrm>
            <a:off x="10363196" y="1406769"/>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55CC42B-8410-4252-9043-5DFA11C5F8F8}"/>
              </a:ext>
            </a:extLst>
          </p:cNvPr>
          <p:cNvCxnSpPr/>
          <p:nvPr/>
        </p:nvCxnSpPr>
        <p:spPr>
          <a:xfrm>
            <a:off x="10843845" y="1406769"/>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799FC59-C5EC-4308-812B-6383C4CC73A1}"/>
              </a:ext>
            </a:extLst>
          </p:cNvPr>
          <p:cNvCxnSpPr/>
          <p:nvPr/>
        </p:nvCxnSpPr>
        <p:spPr>
          <a:xfrm>
            <a:off x="11324490" y="1406769"/>
            <a:ext cx="0" cy="1559169"/>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C6B6386-251E-4274-A2B1-298592FCCF75}"/>
              </a:ext>
            </a:extLst>
          </p:cNvPr>
          <p:cNvSpPr txBox="1"/>
          <p:nvPr/>
        </p:nvSpPr>
        <p:spPr>
          <a:xfrm>
            <a:off x="745149" y="3223846"/>
            <a:ext cx="5645400" cy="26161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Conclusions we can make so far</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The average winning rate is always </a:t>
            </a:r>
            <a:r>
              <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50%</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From past 17 MLB regular seasons the gap between average Top 5 teams winning rate and Bottom 5 teams is </a:t>
            </a:r>
            <a:r>
              <a:rPr kumimoji="0" lang="en-US" altLang="zh-CN" sz="32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3.19</a:t>
            </a:r>
            <a:r>
              <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units of STD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36" name="Straight Connector 35">
            <a:extLst>
              <a:ext uri="{FF2B5EF4-FFF2-40B4-BE49-F238E27FC236}">
                <a16:creationId xmlns:a16="http://schemas.microsoft.com/office/drawing/2014/main" id="{AC505885-3961-45EC-895C-41AECAD49148}"/>
              </a:ext>
            </a:extLst>
          </p:cNvPr>
          <p:cNvCxnSpPr/>
          <p:nvPr/>
        </p:nvCxnSpPr>
        <p:spPr>
          <a:xfrm>
            <a:off x="9859104" y="4759568"/>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A6B1DE-AECB-4DAA-906C-1E181822C4F6}"/>
              </a:ext>
            </a:extLst>
          </p:cNvPr>
          <p:cNvCxnSpPr/>
          <p:nvPr/>
        </p:nvCxnSpPr>
        <p:spPr>
          <a:xfrm>
            <a:off x="10339747" y="4759572"/>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336B4FC-F755-4C3F-AE13-17F869F99686}"/>
              </a:ext>
            </a:extLst>
          </p:cNvPr>
          <p:cNvCxnSpPr/>
          <p:nvPr/>
        </p:nvCxnSpPr>
        <p:spPr>
          <a:xfrm>
            <a:off x="10808674" y="4829906"/>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444942F-BA9E-447B-A16B-A4163AA3747E}"/>
              </a:ext>
            </a:extLst>
          </p:cNvPr>
          <p:cNvCxnSpPr/>
          <p:nvPr/>
        </p:nvCxnSpPr>
        <p:spPr>
          <a:xfrm>
            <a:off x="9343292" y="4794736"/>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68BD62E-53F5-4E34-AD40-75BB7176ECA3}"/>
              </a:ext>
            </a:extLst>
          </p:cNvPr>
          <p:cNvCxnSpPr/>
          <p:nvPr/>
        </p:nvCxnSpPr>
        <p:spPr>
          <a:xfrm>
            <a:off x="8839198" y="4818183"/>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C8DF215-AF71-4561-8D87-C2E8EBC76F5F}"/>
              </a:ext>
            </a:extLst>
          </p:cNvPr>
          <p:cNvCxnSpPr/>
          <p:nvPr/>
        </p:nvCxnSpPr>
        <p:spPr>
          <a:xfrm>
            <a:off x="11277602" y="4747845"/>
            <a:ext cx="0" cy="15591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947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6588090-F273-443D-806B-A52611883D22}"/>
              </a:ext>
            </a:extLst>
          </p:cNvPr>
          <p:cNvSpPr>
            <a:spLocks noGrp="1"/>
          </p:cNvSpPr>
          <p:nvPr>
            <p:ph type="subTitle" idx="1"/>
          </p:nvPr>
        </p:nvSpPr>
        <p:spPr>
          <a:xfrm>
            <a:off x="-2210062" y="395506"/>
            <a:ext cx="9144000" cy="1655762"/>
          </a:xfrm>
        </p:spPr>
        <p:txBody>
          <a:bodyPr>
            <a:normAutofit/>
          </a:bodyPr>
          <a:lstStyle/>
          <a:p>
            <a:r>
              <a:rPr lang="en-US" altLang="zh-CN" sz="6600" dirty="0">
                <a:latin typeface="+mn-ea"/>
              </a:rPr>
              <a:t>NHL Part</a:t>
            </a:r>
            <a:endParaRPr lang="zh-CN" altLang="en-US" sz="6600" dirty="0">
              <a:latin typeface="+mn-ea"/>
            </a:endParaRPr>
          </a:p>
        </p:txBody>
      </p:sp>
    </p:spTree>
    <p:extLst>
      <p:ext uri="{BB962C8B-B14F-4D97-AF65-F5344CB8AC3E}">
        <p14:creationId xmlns:p14="http://schemas.microsoft.com/office/powerpoint/2010/main" val="813834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4D26-E0B4-452B-BC44-A1AD3344C7A8}"/>
              </a:ext>
            </a:extLst>
          </p:cNvPr>
          <p:cNvSpPr>
            <a:spLocks noGrp="1"/>
          </p:cNvSpPr>
          <p:nvPr>
            <p:ph type="title"/>
          </p:nvPr>
        </p:nvSpPr>
        <p:spPr>
          <a:xfrm>
            <a:off x="703599" y="190501"/>
            <a:ext cx="11394615" cy="1831142"/>
          </a:xfrm>
        </p:spPr>
        <p:txBody>
          <a:bodyPr>
            <a:normAutofit fontScale="90000"/>
          </a:bodyPr>
          <a:lstStyle/>
          <a:p>
            <a:r>
              <a:rPr lang="en-US" altLang="zh-CN" b="1" dirty="0"/>
              <a:t>    From 2000-2001 season to 2017-2018</a:t>
            </a:r>
            <a:br>
              <a:rPr lang="en-US" altLang="zh-CN" dirty="0"/>
            </a:br>
            <a:r>
              <a:rPr lang="en-US" altLang="zh-CN" sz="2700" dirty="0"/>
              <a:t>The trend of </a:t>
            </a:r>
            <a:r>
              <a:rPr lang="en-US" altLang="zh-CN" sz="3600" dirty="0">
                <a:solidFill>
                  <a:srgbClr val="00B050"/>
                </a:solidFill>
              </a:rPr>
              <a:t>Top 5 NHL team</a:t>
            </a:r>
            <a:r>
              <a:rPr lang="en-US" altLang="zh-CN" sz="2700" dirty="0"/>
              <a:t> winning rate by year &amp;</a:t>
            </a:r>
            <a:br>
              <a:rPr lang="en-US" altLang="zh-CN" sz="2700" dirty="0"/>
            </a:br>
            <a:r>
              <a:rPr lang="en-US" altLang="zh-CN" sz="2700" dirty="0"/>
              <a:t>                                     The trend of </a:t>
            </a:r>
            <a:r>
              <a:rPr lang="en-US" altLang="zh-CN" sz="3600" dirty="0">
                <a:solidFill>
                  <a:srgbClr val="FF0000"/>
                </a:solidFill>
              </a:rPr>
              <a:t>Bottom 5 NHL team </a:t>
            </a:r>
            <a:r>
              <a:rPr lang="en-US" altLang="zh-CN" sz="2700" dirty="0"/>
              <a:t>winning rate by year</a:t>
            </a:r>
            <a:br>
              <a:rPr lang="en-US" altLang="zh-CN" dirty="0"/>
            </a:br>
            <a:endParaRPr lang="zh-CN" altLang="en-US" dirty="0"/>
          </a:p>
        </p:txBody>
      </p:sp>
      <p:sp>
        <p:nvSpPr>
          <p:cNvPr id="10" name="TextBox 9">
            <a:extLst>
              <a:ext uri="{FF2B5EF4-FFF2-40B4-BE49-F238E27FC236}">
                <a16:creationId xmlns:a16="http://schemas.microsoft.com/office/drawing/2014/main" id="{FFE926F6-DCA1-48FC-900E-14C5C6B31F30}"/>
              </a:ext>
            </a:extLst>
          </p:cNvPr>
          <p:cNvSpPr txBox="1"/>
          <p:nvPr/>
        </p:nvSpPr>
        <p:spPr>
          <a:xfrm>
            <a:off x="6000751" y="5175038"/>
            <a:ext cx="4617700"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Avg mean from 20002017 </a:t>
            </a:r>
            <a:r>
              <a:rPr kumimoji="0" lang="en-US" altLang="zh-CN" sz="24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 0.50000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Avg standard deviation from 2000-2017</a:t>
            </a:r>
            <a:r>
              <a:rPr kumimoji="0" lang="en-US" altLang="zh-CN" sz="24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0.28773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Variance </a:t>
            </a:r>
            <a:r>
              <a:rPr kumimoji="0" lang="en-US" altLang="zh-CN" sz="24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 0.5653</a:t>
            </a:r>
            <a:endParaRPr kumimoji="0" lang="zh-CN" altLang="en-US" sz="24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14" name="TextBox 13">
            <a:extLst>
              <a:ext uri="{FF2B5EF4-FFF2-40B4-BE49-F238E27FC236}">
                <a16:creationId xmlns:a16="http://schemas.microsoft.com/office/drawing/2014/main" id="{0AE85654-60E7-4B8B-A671-AE0DB947BD4B}"/>
              </a:ext>
            </a:extLst>
          </p:cNvPr>
          <p:cNvSpPr txBox="1"/>
          <p:nvPr/>
        </p:nvSpPr>
        <p:spPr>
          <a:xfrm>
            <a:off x="703599" y="5175038"/>
            <a:ext cx="46177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Avg winning rate for Top 5</a:t>
            </a:r>
            <a:r>
              <a:rPr kumimoji="0" lang="en-US" altLang="zh-CN" sz="24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 0.6108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Avg winning rate for Bottom 5</a:t>
            </a:r>
            <a:r>
              <a:rPr kumimoji="0" lang="en-US" altLang="zh-CN" sz="24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 0.3413</a:t>
            </a:r>
          </a:p>
        </p:txBody>
      </p:sp>
      <p:pic>
        <p:nvPicPr>
          <p:cNvPr id="4" name="Picture 3" descr="A close up of a map&#10;&#10;Description automatically generated">
            <a:extLst>
              <a:ext uri="{FF2B5EF4-FFF2-40B4-BE49-F238E27FC236}">
                <a16:creationId xmlns:a16="http://schemas.microsoft.com/office/drawing/2014/main" id="{038BD65D-D7C9-404D-9138-D407EAAB79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663" y="1491807"/>
            <a:ext cx="5017643" cy="3874383"/>
          </a:xfrm>
          <a:prstGeom prst="rect">
            <a:avLst/>
          </a:prstGeom>
        </p:spPr>
      </p:pic>
      <p:pic>
        <p:nvPicPr>
          <p:cNvPr id="6" name="Picture 5" descr="A close up of a map&#10;&#10;Description automatically generated">
            <a:extLst>
              <a:ext uri="{FF2B5EF4-FFF2-40B4-BE49-F238E27FC236}">
                <a16:creationId xmlns:a16="http://schemas.microsoft.com/office/drawing/2014/main" id="{905E9B71-1FA5-48FE-9B66-F28EC93D7A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306" y="1491808"/>
            <a:ext cx="5106563" cy="3874383"/>
          </a:xfrm>
          <a:prstGeom prst="rect">
            <a:avLst/>
          </a:prstGeom>
        </p:spPr>
      </p:pic>
    </p:spTree>
    <p:extLst>
      <p:ext uri="{BB962C8B-B14F-4D97-AF65-F5344CB8AC3E}">
        <p14:creationId xmlns:p14="http://schemas.microsoft.com/office/powerpoint/2010/main" val="2754871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19549847-EC5C-488E-B0DF-A3FEDA9309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0312" y="-44058"/>
            <a:ext cx="4451687" cy="3473058"/>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263E7599-237B-4D26-88A2-B2B04CC12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0314" y="3429000"/>
            <a:ext cx="4451686" cy="3429000"/>
          </a:xfrm>
          <a:prstGeom prst="rect">
            <a:avLst/>
          </a:prstGeom>
        </p:spPr>
      </p:pic>
      <p:sp>
        <p:nvSpPr>
          <p:cNvPr id="8" name="TextBox 7">
            <a:extLst>
              <a:ext uri="{FF2B5EF4-FFF2-40B4-BE49-F238E27FC236}">
                <a16:creationId xmlns:a16="http://schemas.microsoft.com/office/drawing/2014/main" id="{F252B33F-F233-42D5-A5B7-621A344C87AD}"/>
              </a:ext>
            </a:extLst>
          </p:cNvPr>
          <p:cNvSpPr txBox="1"/>
          <p:nvPr/>
        </p:nvSpPr>
        <p:spPr>
          <a:xfrm>
            <a:off x="794477" y="556442"/>
            <a:ext cx="5240213" cy="35702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Theorem we applied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Normal Distribution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Central limit theorem</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68–95–99.7 theorem</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AutoShape 2" descr="{\displaystyle {\begin{aligned}\Pr(\mu -1\sigma \leq X\leq \mu +1\sigma )&amp;\approx 0.6827\\\Pr(\mu -2\sigma \leq X\leq \mu +2\sigma )&amp;\approx 0.9545\\\Pr(\mu -3\sigma \leq X\leq \mu +3\sigma )&amp;\approx 0.9973\end{aligned}}}">
            <a:extLst>
              <a:ext uri="{FF2B5EF4-FFF2-40B4-BE49-F238E27FC236}">
                <a16:creationId xmlns:a16="http://schemas.microsoft.com/office/drawing/2014/main" id="{1858884C-D1E4-4877-A2F0-AB94A3666A0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cxnSp>
        <p:nvCxnSpPr>
          <p:cNvPr id="3" name="Straight Connector 2">
            <a:extLst>
              <a:ext uri="{FF2B5EF4-FFF2-40B4-BE49-F238E27FC236}">
                <a16:creationId xmlns:a16="http://schemas.microsoft.com/office/drawing/2014/main" id="{D23B9E6B-6882-47C4-9A32-D3ADB83077A2}"/>
              </a:ext>
            </a:extLst>
          </p:cNvPr>
          <p:cNvCxnSpPr/>
          <p:nvPr/>
        </p:nvCxnSpPr>
        <p:spPr>
          <a:xfrm>
            <a:off x="9214339" y="1406769"/>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F7637D-B251-4B36-BCD7-8C3AF8CFB582}"/>
              </a:ext>
            </a:extLst>
          </p:cNvPr>
          <p:cNvCxnSpPr/>
          <p:nvPr/>
        </p:nvCxnSpPr>
        <p:spPr>
          <a:xfrm>
            <a:off x="9659813" y="1406769"/>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B735EB9-87CD-4CD2-BA72-FE856CDF6F4F}"/>
              </a:ext>
            </a:extLst>
          </p:cNvPr>
          <p:cNvCxnSpPr/>
          <p:nvPr/>
        </p:nvCxnSpPr>
        <p:spPr>
          <a:xfrm>
            <a:off x="10070118" y="1418492"/>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B29D67-AE88-47CC-A7F1-B3932D7323FD}"/>
              </a:ext>
            </a:extLst>
          </p:cNvPr>
          <p:cNvCxnSpPr/>
          <p:nvPr/>
        </p:nvCxnSpPr>
        <p:spPr>
          <a:xfrm>
            <a:off x="10492149" y="1406769"/>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55CC42B-8410-4252-9043-5DFA11C5F8F8}"/>
              </a:ext>
            </a:extLst>
          </p:cNvPr>
          <p:cNvCxnSpPr/>
          <p:nvPr/>
        </p:nvCxnSpPr>
        <p:spPr>
          <a:xfrm>
            <a:off x="10925906" y="1406769"/>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799FC59-C5EC-4308-812B-6383C4CC73A1}"/>
              </a:ext>
            </a:extLst>
          </p:cNvPr>
          <p:cNvCxnSpPr/>
          <p:nvPr/>
        </p:nvCxnSpPr>
        <p:spPr>
          <a:xfrm>
            <a:off x="11324490" y="1406769"/>
            <a:ext cx="0" cy="1559169"/>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C6B6386-251E-4274-A2B1-298592FCCF75}"/>
              </a:ext>
            </a:extLst>
          </p:cNvPr>
          <p:cNvSpPr txBox="1"/>
          <p:nvPr/>
        </p:nvSpPr>
        <p:spPr>
          <a:xfrm>
            <a:off x="745149" y="3223846"/>
            <a:ext cx="5645400" cy="26161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Conclusions we can make so far</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The average winning rate is always </a:t>
            </a:r>
            <a:r>
              <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50%</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From past 17 NHL regular seasons the gap between average Top 5 teams winning rate and Bottom 5 teams is </a:t>
            </a:r>
            <a:r>
              <a:rPr kumimoji="0" lang="en-US" altLang="zh-CN" sz="32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0.97</a:t>
            </a:r>
            <a:r>
              <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units of STD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36" name="Straight Connector 35">
            <a:extLst>
              <a:ext uri="{FF2B5EF4-FFF2-40B4-BE49-F238E27FC236}">
                <a16:creationId xmlns:a16="http://schemas.microsoft.com/office/drawing/2014/main" id="{AC505885-3961-45EC-895C-41AECAD49148}"/>
              </a:ext>
            </a:extLst>
          </p:cNvPr>
          <p:cNvCxnSpPr/>
          <p:nvPr/>
        </p:nvCxnSpPr>
        <p:spPr>
          <a:xfrm>
            <a:off x="9730151" y="4759568"/>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A6B1DE-AECB-4DAA-906C-1E181822C4F6}"/>
              </a:ext>
            </a:extLst>
          </p:cNvPr>
          <p:cNvCxnSpPr/>
          <p:nvPr/>
        </p:nvCxnSpPr>
        <p:spPr>
          <a:xfrm>
            <a:off x="10140456" y="4759572"/>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336B4FC-F755-4C3F-AE13-17F869F99686}"/>
              </a:ext>
            </a:extLst>
          </p:cNvPr>
          <p:cNvCxnSpPr/>
          <p:nvPr/>
        </p:nvCxnSpPr>
        <p:spPr>
          <a:xfrm>
            <a:off x="10621106" y="4829906"/>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444942F-BA9E-447B-A16B-A4163AA3747E}"/>
              </a:ext>
            </a:extLst>
          </p:cNvPr>
          <p:cNvCxnSpPr/>
          <p:nvPr/>
        </p:nvCxnSpPr>
        <p:spPr>
          <a:xfrm>
            <a:off x="9284677" y="4794736"/>
            <a:ext cx="0" cy="155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C8DF215-AF71-4561-8D87-C2E8EBC76F5F}"/>
              </a:ext>
            </a:extLst>
          </p:cNvPr>
          <p:cNvCxnSpPr/>
          <p:nvPr/>
        </p:nvCxnSpPr>
        <p:spPr>
          <a:xfrm>
            <a:off x="11078311" y="4747845"/>
            <a:ext cx="0" cy="15591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44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1199C0-A0D2-4B2F-8192-9C46C619D81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altLang="zh-CN" sz="2600" kern="1200">
                <a:solidFill>
                  <a:srgbClr val="FFFFFF"/>
                </a:solidFill>
                <a:latin typeface="+mj-lt"/>
                <a:ea typeface="+mj-ea"/>
                <a:cs typeface="+mj-cs"/>
              </a:rPr>
              <a:t>Conclusion</a:t>
            </a:r>
          </a:p>
        </p:txBody>
      </p:sp>
      <p:graphicFrame>
        <p:nvGraphicFramePr>
          <p:cNvPr id="6" name="Chart 5">
            <a:extLst>
              <a:ext uri="{FF2B5EF4-FFF2-40B4-BE49-F238E27FC236}">
                <a16:creationId xmlns:a16="http://schemas.microsoft.com/office/drawing/2014/main" id="{16457074-AC26-495E-9F76-FEF8E65A7EFC}"/>
              </a:ext>
            </a:extLst>
          </p:cNvPr>
          <p:cNvGraphicFramePr>
            <a:graphicFrameLocks/>
          </p:cNvGraphicFramePr>
          <p:nvPr>
            <p:extLst>
              <p:ext uri="{D42A27DB-BD31-4B8C-83A1-F6EECF244321}">
                <p14:modId xmlns:p14="http://schemas.microsoft.com/office/powerpoint/2010/main" val="3863407243"/>
              </p:ext>
            </p:extLst>
          </p:nvPr>
        </p:nvGraphicFramePr>
        <p:xfrm>
          <a:off x="3890655" y="515815"/>
          <a:ext cx="6777345" cy="436684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2727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9300"/>
        </a:solidFill>
        <a:effectLst/>
      </p:bgPr>
    </p:bg>
    <p:spTree>
      <p:nvGrpSpPr>
        <p:cNvPr id="1" name=""/>
        <p:cNvGrpSpPr/>
        <p:nvPr/>
      </p:nvGrpSpPr>
      <p:grpSpPr>
        <a:xfrm>
          <a:off x="0" y="0"/>
          <a:ext cx="0" cy="0"/>
          <a:chOff x="0" y="0"/>
          <a:chExt cx="0" cy="0"/>
        </a:xfrm>
      </p:grpSpPr>
      <p:sp>
        <p:nvSpPr>
          <p:cNvPr id="120" name="Title 1"/>
          <p:cNvSpPr/>
          <p:nvPr/>
        </p:nvSpPr>
        <p:spPr>
          <a:xfrm>
            <a:off x="3437585" y="2890825"/>
            <a:ext cx="9144001" cy="135575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marL="0" marR="0" lvl="0" indent="0" algn="l" defTabSz="914400" rtl="0" eaLnBrk="1" fontAlgn="auto" latinLnBrk="0" hangingPunct="0">
              <a:lnSpc>
                <a:spcPct val="90000"/>
              </a:lnSpc>
              <a:spcBef>
                <a:spcPts val="600"/>
              </a:spcBef>
              <a:spcAft>
                <a:spcPts val="0"/>
              </a:spcAft>
              <a:buClrTx/>
              <a:buSzTx/>
              <a:buFontTx/>
              <a:buNone/>
              <a:tabLst/>
              <a:defRPr sz="2400">
                <a:solidFill>
                  <a:srgbClr val="FFFFFF"/>
                </a:solidFill>
                <a:latin typeface="Avenir Medium"/>
                <a:ea typeface="Avenir Medium"/>
                <a:cs typeface="Avenir Medium"/>
                <a:sym typeface="Avenir Medium"/>
              </a:defRPr>
            </a:pPr>
            <a:r>
              <a:rPr kumimoji="0" sz="2400" b="0" i="0" u="none" strike="noStrike" kern="0" cap="none" spc="0" normalizeH="0" baseline="0" noProof="0">
                <a:ln>
                  <a:noFill/>
                </a:ln>
                <a:solidFill>
                  <a:srgbClr val="FFFFFF"/>
                </a:solidFill>
                <a:effectLst/>
                <a:uLnTx/>
                <a:uFillTx/>
                <a:latin typeface="Avenir Medium"/>
                <a:sym typeface="Avenir Medium"/>
              </a:rPr>
              <a:t>Interesting NBA facts that you might not know</a:t>
            </a:r>
            <a:br>
              <a:rPr kumimoji="0" sz="2400" b="0" i="0" u="none" strike="noStrike" kern="0" cap="none" spc="0" normalizeH="0" baseline="0" noProof="0">
                <a:ln>
                  <a:noFill/>
                </a:ln>
                <a:solidFill>
                  <a:srgbClr val="FFFFFF"/>
                </a:solidFill>
                <a:effectLst/>
                <a:uLnTx/>
                <a:uFillTx/>
                <a:latin typeface="Avenir Medium"/>
                <a:sym typeface="Avenir Medium"/>
              </a:rPr>
            </a:br>
            <a:endParaRPr kumimoji="0" sz="2400" b="0" i="0" u="none" strike="noStrike" kern="0" cap="none" spc="0" normalizeH="0" baseline="0" noProof="0">
              <a:ln>
                <a:noFill/>
              </a:ln>
              <a:solidFill>
                <a:srgbClr val="FFFFFF"/>
              </a:solidFill>
              <a:effectLst/>
              <a:uLnTx/>
              <a:uFillTx/>
              <a:latin typeface="Avenir Medium"/>
              <a:sym typeface="Avenir Medium"/>
            </a:endParaRPr>
          </a:p>
        </p:txBody>
      </p:sp>
      <p:sp>
        <p:nvSpPr>
          <p:cNvPr id="121" name="Subtitle 2"/>
          <p:cNvSpPr>
            <a:spLocks noGrp="1"/>
          </p:cNvSpPr>
          <p:nvPr>
            <p:ph type="subTitle" sz="quarter" idx="1"/>
          </p:nvPr>
        </p:nvSpPr>
        <p:spPr>
          <a:xfrm>
            <a:off x="3437585" y="2771370"/>
            <a:ext cx="9144001" cy="620401"/>
          </a:xfrm>
          <a:prstGeom prst="rect">
            <a:avLst/>
          </a:prstGeom>
        </p:spPr>
        <p:txBody>
          <a:bodyPr/>
          <a:lstStyle>
            <a:lvl1pPr algn="l" defTabSz="530351">
              <a:spcBef>
                <a:spcPts val="500"/>
              </a:spcBef>
              <a:defRPr sz="3132">
                <a:solidFill>
                  <a:srgbClr val="FFFFFF"/>
                </a:solidFill>
                <a:latin typeface="Avenir Black"/>
                <a:ea typeface="Avenir Black"/>
                <a:cs typeface="Avenir Black"/>
                <a:sym typeface="Avenir Black"/>
              </a:defRPr>
            </a:lvl1pPr>
          </a:lstStyle>
          <a:p>
            <a:r>
              <a:t>NBA Part</a:t>
            </a:r>
          </a:p>
        </p:txBody>
      </p:sp>
      <p:pic>
        <p:nvPicPr>
          <p:cNvPr id="122" name="Picture 1" descr="Picture 1"/>
          <p:cNvPicPr>
            <a:picLocks noChangeAspect="1"/>
          </p:cNvPicPr>
          <p:nvPr/>
        </p:nvPicPr>
        <p:blipFill>
          <a:blip r:embed="rId2">
            <a:extLst/>
          </a:blip>
          <a:srcRect t="32321" b="15724"/>
          <a:stretch>
            <a:fillRect/>
          </a:stretch>
        </p:blipFill>
        <p:spPr>
          <a:xfrm>
            <a:off x="3649318" y="9"/>
            <a:ext cx="8542736" cy="2130426"/>
          </a:xfrm>
          <a:custGeom>
            <a:avLst/>
            <a:gdLst/>
            <a:ahLst/>
            <a:cxnLst>
              <a:cxn ang="0">
                <a:pos x="wd2" y="hd2"/>
              </a:cxn>
              <a:cxn ang="5400000">
                <a:pos x="wd2" y="hd2"/>
              </a:cxn>
              <a:cxn ang="10800000">
                <a:pos x="wd2" y="hd2"/>
              </a:cxn>
              <a:cxn ang="16200000">
                <a:pos x="wd2" y="hd2"/>
              </a:cxn>
            </a:cxnLst>
            <a:rect l="0" t="0" r="r" b="b"/>
            <a:pathLst>
              <a:path w="21600" h="21600" extrusionOk="0">
                <a:moveTo>
                  <a:pt x="2495" y="0"/>
                </a:moveTo>
                <a:lnTo>
                  <a:pt x="0" y="21600"/>
                </a:lnTo>
                <a:lnTo>
                  <a:pt x="21600" y="21600"/>
                </a:lnTo>
                <a:lnTo>
                  <a:pt x="21600" y="0"/>
                </a:lnTo>
                <a:lnTo>
                  <a:pt x="2495" y="0"/>
                </a:lnTo>
                <a:close/>
              </a:path>
            </a:pathLst>
          </a:custGeom>
          <a:ln w="12700">
            <a:miter lim="400000"/>
          </a:ln>
        </p:spPr>
      </p:pic>
      <p:pic>
        <p:nvPicPr>
          <p:cNvPr id="123" name="Picture 6" descr="Picture 6"/>
          <p:cNvPicPr>
            <a:picLocks noChangeAspect="1"/>
          </p:cNvPicPr>
          <p:nvPr/>
        </p:nvPicPr>
        <p:blipFill>
          <a:blip r:embed="rId3">
            <a:extLst/>
          </a:blip>
          <a:srcRect t="9679" r="1" b="4545"/>
          <a:stretch>
            <a:fillRect/>
          </a:stretch>
        </p:blipFill>
        <p:spPr>
          <a:xfrm>
            <a:off x="19" y="-6957"/>
            <a:ext cx="4475164" cy="21304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6838" y="21600"/>
                </a:lnTo>
                <a:lnTo>
                  <a:pt x="21600" y="4"/>
                </a:lnTo>
                <a:lnTo>
                  <a:pt x="5187" y="4"/>
                </a:lnTo>
                <a:lnTo>
                  <a:pt x="5187" y="0"/>
                </a:lnTo>
                <a:lnTo>
                  <a:pt x="0" y="0"/>
                </a:lnTo>
                <a:close/>
              </a:path>
            </a:pathLst>
          </a:custGeom>
          <a:ln w="12700">
            <a:miter lim="400000"/>
          </a:ln>
        </p:spPr>
      </p:pic>
      <p:pic>
        <p:nvPicPr>
          <p:cNvPr id="124" name="Picture 5" descr="Picture 5"/>
          <p:cNvPicPr>
            <a:picLocks noChangeAspect="1"/>
          </p:cNvPicPr>
          <p:nvPr/>
        </p:nvPicPr>
        <p:blipFill>
          <a:blip r:embed="rId4">
            <a:extLst/>
          </a:blip>
          <a:srcRect t="7952" b="5552"/>
          <a:stretch>
            <a:fillRect/>
          </a:stretch>
        </p:blipFill>
        <p:spPr>
          <a:xfrm>
            <a:off x="7716859" y="4683319"/>
            <a:ext cx="4475141" cy="2174876"/>
          </a:xfrm>
          <a:custGeom>
            <a:avLst/>
            <a:gdLst/>
            <a:ahLst/>
            <a:cxnLst>
              <a:cxn ang="0">
                <a:pos x="wd2" y="hd2"/>
              </a:cxn>
              <a:cxn ang="5400000">
                <a:pos x="wd2" y="hd2"/>
              </a:cxn>
              <a:cxn ang="10800000">
                <a:pos x="wd2" y="hd2"/>
              </a:cxn>
              <a:cxn ang="16200000">
                <a:pos x="wd2" y="hd2"/>
              </a:cxn>
            </a:cxnLst>
            <a:rect l="0" t="0" r="r" b="b"/>
            <a:pathLst>
              <a:path w="21600" h="21600" extrusionOk="0">
                <a:moveTo>
                  <a:pt x="4860" y="0"/>
                </a:moveTo>
                <a:lnTo>
                  <a:pt x="0" y="21592"/>
                </a:lnTo>
                <a:lnTo>
                  <a:pt x="16413" y="21592"/>
                </a:lnTo>
                <a:lnTo>
                  <a:pt x="16413" y="21600"/>
                </a:lnTo>
                <a:lnTo>
                  <a:pt x="21600" y="21600"/>
                </a:lnTo>
                <a:lnTo>
                  <a:pt x="21600" y="0"/>
                </a:lnTo>
                <a:lnTo>
                  <a:pt x="4860" y="0"/>
                </a:lnTo>
                <a:close/>
              </a:path>
            </a:pathLst>
          </a:custGeom>
          <a:ln w="12700">
            <a:miter lim="400000"/>
          </a:ln>
        </p:spPr>
      </p:pic>
      <p:pic>
        <p:nvPicPr>
          <p:cNvPr id="125" name="Picture 4" descr="Picture 4"/>
          <p:cNvPicPr>
            <a:picLocks noChangeAspect="1"/>
          </p:cNvPicPr>
          <p:nvPr/>
        </p:nvPicPr>
        <p:blipFill>
          <a:blip r:embed="rId5">
            <a:extLst/>
          </a:blip>
          <a:srcRect t="36075" b="18764"/>
          <a:stretch>
            <a:fillRect/>
          </a:stretch>
        </p:blipFill>
        <p:spPr>
          <a:xfrm>
            <a:off x="19" y="4682840"/>
            <a:ext cx="8563187" cy="21752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9059" y="21600"/>
                </a:lnTo>
                <a:lnTo>
                  <a:pt x="21600" y="0"/>
                </a:lnTo>
                <a:lnTo>
                  <a:pt x="0" y="0"/>
                </a:lnTo>
                <a:close/>
              </a:path>
            </a:pathLst>
          </a:cu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sp>
        <p:nvSpPr>
          <p:cNvPr id="127" name="TextBox 6"/>
          <p:cNvSpPr/>
          <p:nvPr/>
        </p:nvSpPr>
        <p:spPr>
          <a:xfrm>
            <a:off x="568366" y="442192"/>
            <a:ext cx="6815519" cy="3707062"/>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fontScale="92500" lnSpcReduction="10000"/>
          </a:bodyPr>
          <a:lstStyle/>
          <a:p>
            <a:pPr marL="0" marR="0" lvl="0" indent="0" algn="l" defTabSz="914400" rtl="0" eaLnBrk="1" fontAlgn="auto" latinLnBrk="0" hangingPunct="0">
              <a:lnSpc>
                <a:spcPct val="90000"/>
              </a:lnSpc>
              <a:spcBef>
                <a:spcPts val="600"/>
              </a:spcBef>
              <a:spcAft>
                <a:spcPts val="0"/>
              </a:spcAft>
              <a:buClrTx/>
              <a:buSzTx/>
              <a:buFontTx/>
              <a:buNone/>
              <a:tabLst/>
              <a:defRPr sz="3600">
                <a:solidFill>
                  <a:srgbClr val="FF9300"/>
                </a:solidFill>
                <a:latin typeface="Avenir Black"/>
                <a:ea typeface="Avenir Black"/>
                <a:cs typeface="Avenir Black"/>
                <a:sym typeface="Avenir Black"/>
              </a:defRPr>
            </a:pPr>
            <a:r>
              <a:rPr kumimoji="0" sz="3600" b="0" i="0" u="none" strike="noStrike" kern="0" cap="none" spc="0" normalizeH="0" baseline="0" noProof="0" dirty="0">
                <a:ln>
                  <a:noFill/>
                </a:ln>
                <a:solidFill>
                  <a:srgbClr val="FF9300"/>
                </a:solidFill>
                <a:effectLst/>
                <a:uLnTx/>
                <a:uFillTx/>
                <a:latin typeface="Avenir Black"/>
                <a:sym typeface="Avenir Black"/>
              </a:rPr>
              <a:t>Observation:</a:t>
            </a:r>
            <a:endParaRPr kumimoji="0" sz="1400" b="0" i="0" u="none" strike="noStrike" kern="0" cap="none" spc="0" normalizeH="0" baseline="0" noProof="0" dirty="0">
              <a:ln>
                <a:noFill/>
              </a:ln>
              <a:solidFill>
                <a:srgbClr val="FF9300"/>
              </a:solidFill>
              <a:effectLst/>
              <a:uLnTx/>
              <a:uFillTx/>
              <a:latin typeface="Avenir Black"/>
              <a:sym typeface="Avenir Black"/>
            </a:endParaRPr>
          </a:p>
          <a:p>
            <a:pPr marL="0" marR="0" lvl="0" indent="0" algn="l" defTabSz="914400" rtl="0" eaLnBrk="1" fontAlgn="auto" latinLnBrk="0" hangingPunct="0">
              <a:lnSpc>
                <a:spcPct val="90000"/>
              </a:lnSpc>
              <a:spcBef>
                <a:spcPts val="600"/>
              </a:spcBef>
              <a:spcAft>
                <a:spcPts val="0"/>
              </a:spcAft>
              <a:buClrTx/>
              <a:buSzTx/>
              <a:buFontTx/>
              <a:buNone/>
              <a:tabLst/>
              <a:defRPr sz="2000">
                <a:solidFill>
                  <a:srgbClr val="FF9300"/>
                </a:solidFill>
                <a:latin typeface="Avenir Black"/>
                <a:ea typeface="Avenir Black"/>
                <a:cs typeface="Avenir Black"/>
                <a:sym typeface="Avenir Black"/>
              </a:defRPr>
            </a:pPr>
            <a:endParaRPr kumimoji="0" sz="1400" b="0" i="0" u="none" strike="noStrike" kern="0" cap="none" spc="0" normalizeH="0" baseline="0" noProof="0" dirty="0">
              <a:ln>
                <a:noFill/>
              </a:ln>
              <a:solidFill>
                <a:srgbClr val="FF9300"/>
              </a:solidFill>
              <a:effectLst/>
              <a:uLnTx/>
              <a:uFillTx/>
              <a:latin typeface="Avenir Black"/>
              <a:sym typeface="Avenir Black"/>
            </a:endParaRPr>
          </a:p>
          <a:p>
            <a:pPr marL="0" marR="0" lvl="0" indent="-228600" algn="l" defTabSz="914400" rtl="0" eaLnBrk="1" fontAlgn="auto" latinLnBrk="0" hangingPunct="0">
              <a:lnSpc>
                <a:spcPct val="90000"/>
              </a:lnSpc>
              <a:spcBef>
                <a:spcPts val="600"/>
              </a:spcBef>
              <a:spcAft>
                <a:spcPts val="0"/>
              </a:spcAft>
              <a:buClrTx/>
              <a:buSzPct val="100000"/>
              <a:buFont typeface="Arial"/>
              <a:buChar char="•"/>
              <a:tabLst/>
              <a:defRPr sz="1400">
                <a:solidFill>
                  <a:srgbClr val="FFFFFF"/>
                </a:solidFill>
                <a:latin typeface="Avenir Roman"/>
                <a:ea typeface="Avenir Roman"/>
                <a:cs typeface="Avenir Roman"/>
                <a:sym typeface="Avenir Roman"/>
              </a:defRPr>
            </a:pPr>
            <a:r>
              <a:rPr kumimoji="0" sz="2000" b="0" i="0" u="none" strike="noStrike" kern="0" cap="none" spc="0" normalizeH="0" baseline="0" noProof="0" dirty="0">
                <a:ln>
                  <a:noFill/>
                </a:ln>
                <a:solidFill>
                  <a:srgbClr val="FFFFFF"/>
                </a:solidFill>
                <a:effectLst/>
                <a:uLnTx/>
                <a:uFillTx/>
                <a:latin typeface="Avenir Roman"/>
                <a:sym typeface="Avenir Roman"/>
              </a:rPr>
              <a:t>Is the NBA doing enough to keep the League Competitive? </a:t>
            </a:r>
          </a:p>
          <a:p>
            <a:pPr marL="0" marR="0" lvl="0" indent="-228600" algn="l" defTabSz="914400" rtl="0" eaLnBrk="1" fontAlgn="auto" latinLnBrk="0" hangingPunct="0">
              <a:lnSpc>
                <a:spcPct val="90000"/>
              </a:lnSpc>
              <a:spcBef>
                <a:spcPts val="600"/>
              </a:spcBef>
              <a:spcAft>
                <a:spcPts val="0"/>
              </a:spcAft>
              <a:buClrTx/>
              <a:buSzPct val="100000"/>
              <a:buFont typeface="Arial"/>
              <a:buChar char="•"/>
              <a:tabLst/>
              <a:defRPr sz="1400">
                <a:solidFill>
                  <a:srgbClr val="FFFFFF"/>
                </a:solidFill>
                <a:latin typeface="Avenir Roman"/>
                <a:ea typeface="Avenir Roman"/>
                <a:cs typeface="Avenir Roman"/>
                <a:sym typeface="Avenir Roman"/>
              </a:defRPr>
            </a:pPr>
            <a:endParaRPr kumimoji="0" sz="2000" b="0" i="0" u="none" strike="noStrike" kern="0" cap="none" spc="0" normalizeH="0" baseline="0" noProof="0" dirty="0">
              <a:ln>
                <a:noFill/>
              </a:ln>
              <a:solidFill>
                <a:srgbClr val="FFFFFF"/>
              </a:solidFill>
              <a:effectLst/>
              <a:uLnTx/>
              <a:uFillTx/>
              <a:latin typeface="Avenir Roman"/>
              <a:sym typeface="Avenir Roman"/>
            </a:endParaRPr>
          </a:p>
          <a:p>
            <a:pPr marL="0" marR="0" lvl="0" indent="-228600" algn="l" defTabSz="914400" rtl="0" eaLnBrk="1" fontAlgn="auto" latinLnBrk="0" hangingPunct="0">
              <a:lnSpc>
                <a:spcPct val="90000"/>
              </a:lnSpc>
              <a:spcBef>
                <a:spcPts val="600"/>
              </a:spcBef>
              <a:spcAft>
                <a:spcPts val="0"/>
              </a:spcAft>
              <a:buClrTx/>
              <a:buSzPct val="100000"/>
              <a:buFont typeface="Arial"/>
              <a:buChar char="•"/>
              <a:tabLst/>
              <a:defRPr sz="1400">
                <a:solidFill>
                  <a:srgbClr val="FFFFFF"/>
                </a:solidFill>
                <a:latin typeface="Avenir Roman"/>
                <a:ea typeface="Avenir Roman"/>
                <a:cs typeface="Avenir Roman"/>
                <a:sym typeface="Avenir Roman"/>
              </a:defRPr>
            </a:pPr>
            <a:r>
              <a:rPr kumimoji="0" sz="2000" b="0" i="0" u="none" strike="noStrike" kern="0" cap="none" spc="0" normalizeH="0" baseline="0" noProof="0" dirty="0">
                <a:ln>
                  <a:noFill/>
                </a:ln>
                <a:solidFill>
                  <a:srgbClr val="FFFFFF"/>
                </a:solidFill>
                <a:effectLst/>
                <a:uLnTx/>
                <a:uFillTx/>
                <a:latin typeface="Avenir Roman"/>
                <a:sym typeface="Avenir Roman"/>
              </a:rPr>
              <a:t>Is the NBA losing popularity because less competitive?</a:t>
            </a:r>
          </a:p>
          <a:p>
            <a:pPr marL="0" marR="0" lvl="0" indent="-228600" algn="l" defTabSz="914400" rtl="0" eaLnBrk="1" fontAlgn="auto" latinLnBrk="0" hangingPunct="0">
              <a:lnSpc>
                <a:spcPct val="90000"/>
              </a:lnSpc>
              <a:spcBef>
                <a:spcPts val="600"/>
              </a:spcBef>
              <a:spcAft>
                <a:spcPts val="0"/>
              </a:spcAft>
              <a:buClrTx/>
              <a:buSzPct val="100000"/>
              <a:buFont typeface="Arial"/>
              <a:buChar char="•"/>
              <a:tabLst/>
              <a:defRPr sz="1400">
                <a:solidFill>
                  <a:srgbClr val="FFFFFF"/>
                </a:solidFill>
                <a:latin typeface="Avenir Roman"/>
                <a:ea typeface="Avenir Roman"/>
                <a:cs typeface="Avenir Roman"/>
                <a:sym typeface="Avenir Roman"/>
              </a:defRPr>
            </a:pPr>
            <a:endParaRPr kumimoji="0" sz="2000" b="0" i="0" u="none" strike="noStrike" kern="0" cap="none" spc="0" normalizeH="0" baseline="0" noProof="0" dirty="0">
              <a:ln>
                <a:noFill/>
              </a:ln>
              <a:solidFill>
                <a:srgbClr val="FFFFFF"/>
              </a:solidFill>
              <a:effectLst/>
              <a:uLnTx/>
              <a:uFillTx/>
              <a:latin typeface="Avenir Roman"/>
              <a:sym typeface="Avenir Roman"/>
            </a:endParaRPr>
          </a:p>
          <a:p>
            <a:pPr marL="0" marR="0" lvl="0" indent="-228600" algn="l" defTabSz="914400" rtl="0" eaLnBrk="1" fontAlgn="auto" latinLnBrk="0" hangingPunct="0">
              <a:lnSpc>
                <a:spcPct val="90000"/>
              </a:lnSpc>
              <a:spcBef>
                <a:spcPts val="600"/>
              </a:spcBef>
              <a:spcAft>
                <a:spcPts val="0"/>
              </a:spcAft>
              <a:buClrTx/>
              <a:buSzPct val="100000"/>
              <a:buFont typeface="Arial"/>
              <a:buChar char="•"/>
              <a:tabLst/>
              <a:defRPr sz="1400">
                <a:solidFill>
                  <a:srgbClr val="FFFFFF"/>
                </a:solidFill>
                <a:latin typeface="Avenir Roman"/>
                <a:ea typeface="Avenir Roman"/>
                <a:cs typeface="Avenir Roman"/>
                <a:sym typeface="Avenir Roman"/>
              </a:defRPr>
            </a:pPr>
            <a:r>
              <a:rPr kumimoji="0" sz="2000" b="0" i="0" u="none" strike="noStrike" kern="0" cap="none" spc="0" normalizeH="0" baseline="0" noProof="0" dirty="0">
                <a:ln>
                  <a:noFill/>
                </a:ln>
                <a:solidFill>
                  <a:srgbClr val="FFFFFF"/>
                </a:solidFill>
                <a:effectLst/>
                <a:uLnTx/>
                <a:uFillTx/>
                <a:latin typeface="Avenir Roman"/>
                <a:sym typeface="Avenir Roman"/>
              </a:rPr>
              <a:t>QUITTING!! Giving up the current season because bad records.</a:t>
            </a:r>
          </a:p>
          <a:p>
            <a:pPr marL="0" marR="0" lvl="0" indent="-228600" algn="l" defTabSz="914400" rtl="0" eaLnBrk="1" fontAlgn="auto" latinLnBrk="0" hangingPunct="0">
              <a:lnSpc>
                <a:spcPct val="90000"/>
              </a:lnSpc>
              <a:spcBef>
                <a:spcPts val="600"/>
              </a:spcBef>
              <a:spcAft>
                <a:spcPts val="0"/>
              </a:spcAft>
              <a:buClrTx/>
              <a:buSzPct val="100000"/>
              <a:buFont typeface="Arial"/>
              <a:buChar char="•"/>
              <a:tabLst/>
              <a:defRPr sz="1400">
                <a:solidFill>
                  <a:srgbClr val="FFFFFF"/>
                </a:solidFill>
                <a:latin typeface="Avenir Roman"/>
                <a:ea typeface="Avenir Roman"/>
                <a:cs typeface="Avenir Roman"/>
                <a:sym typeface="Avenir Roman"/>
              </a:defRPr>
            </a:pPr>
            <a:endParaRPr kumimoji="0" sz="2000" b="0" i="0" u="none" strike="noStrike" kern="0" cap="none" spc="0" normalizeH="0" baseline="0" noProof="0" dirty="0">
              <a:ln>
                <a:noFill/>
              </a:ln>
              <a:solidFill>
                <a:srgbClr val="FFFFFF"/>
              </a:solidFill>
              <a:effectLst/>
              <a:uLnTx/>
              <a:uFillTx/>
              <a:latin typeface="Avenir Roman"/>
              <a:sym typeface="Avenir Roman"/>
            </a:endParaRPr>
          </a:p>
          <a:p>
            <a:pPr marL="0" marR="0" lvl="0" indent="-228600" algn="l" defTabSz="914400" rtl="0" eaLnBrk="1" fontAlgn="auto" latinLnBrk="0" hangingPunct="0">
              <a:lnSpc>
                <a:spcPct val="90000"/>
              </a:lnSpc>
              <a:spcBef>
                <a:spcPts val="600"/>
              </a:spcBef>
              <a:spcAft>
                <a:spcPts val="0"/>
              </a:spcAft>
              <a:buClrTx/>
              <a:buSzPct val="100000"/>
              <a:buFont typeface="Arial"/>
              <a:buChar char="•"/>
              <a:tabLst/>
              <a:defRPr sz="1400">
                <a:solidFill>
                  <a:srgbClr val="FFFFFF"/>
                </a:solidFill>
                <a:latin typeface="Avenir Roman"/>
                <a:ea typeface="Avenir Roman"/>
                <a:cs typeface="Avenir Roman"/>
                <a:sym typeface="Avenir Roman"/>
              </a:defRPr>
            </a:pPr>
            <a:r>
              <a:rPr kumimoji="0" sz="2000" b="0" i="0" u="none" strike="noStrike" kern="0" cap="none" spc="0" normalizeH="0" baseline="0" noProof="0" dirty="0">
                <a:ln>
                  <a:noFill/>
                </a:ln>
                <a:solidFill>
                  <a:srgbClr val="FFFFFF"/>
                </a:solidFill>
                <a:effectLst/>
                <a:uLnTx/>
                <a:uFillTx/>
                <a:latin typeface="Avenir Roman"/>
                <a:sym typeface="Avenir Roman"/>
              </a:rPr>
              <a:t>“This award-contingent possibility, also called a “super-max contract,” is partly intended to help small-market teams hold onto stars who might otherwise leave for more tantalizing destinations like Los Angeles, New York, and Miami.”</a:t>
            </a:r>
          </a:p>
        </p:txBody>
      </p:sp>
      <p:pic>
        <p:nvPicPr>
          <p:cNvPr id="128" name="Picture 3" descr="Picture 3"/>
          <p:cNvPicPr>
            <a:picLocks noChangeAspect="1"/>
          </p:cNvPicPr>
          <p:nvPr/>
        </p:nvPicPr>
        <p:blipFill>
          <a:blip r:embed="rId2">
            <a:extLst/>
          </a:blip>
          <a:srcRect t="602" b="17097"/>
          <a:stretch>
            <a:fillRect/>
          </a:stretch>
        </p:blipFill>
        <p:spPr>
          <a:xfrm>
            <a:off x="7829550" y="457503"/>
            <a:ext cx="4042410" cy="1863093"/>
          </a:xfrm>
          <a:prstGeom prst="rect">
            <a:avLst/>
          </a:prstGeom>
          <a:ln w="12700">
            <a:miter lim="400000"/>
          </a:ln>
        </p:spPr>
      </p:pic>
      <p:pic>
        <p:nvPicPr>
          <p:cNvPr id="129" name="Picture 2" descr="Picture 2"/>
          <p:cNvPicPr>
            <a:picLocks noChangeAspect="1"/>
          </p:cNvPicPr>
          <p:nvPr/>
        </p:nvPicPr>
        <p:blipFill>
          <a:blip r:embed="rId3">
            <a:extLst/>
          </a:blip>
          <a:srcRect t="18103" b="7857"/>
          <a:stretch>
            <a:fillRect/>
          </a:stretch>
        </p:blipFill>
        <p:spPr>
          <a:xfrm>
            <a:off x="7829550" y="2481460"/>
            <a:ext cx="4042411" cy="1863094"/>
          </a:xfrm>
          <a:prstGeom prst="rect">
            <a:avLst/>
          </a:prstGeom>
          <a:ln w="12700">
            <a:miter lim="400000"/>
          </a:ln>
        </p:spPr>
      </p:pic>
      <p:pic>
        <p:nvPicPr>
          <p:cNvPr id="130" name="Picture 1" descr="Picture 1"/>
          <p:cNvPicPr>
            <a:picLocks noChangeAspect="1"/>
          </p:cNvPicPr>
          <p:nvPr/>
        </p:nvPicPr>
        <p:blipFill>
          <a:blip r:embed="rId4">
            <a:extLst/>
          </a:blip>
          <a:srcRect t="7327" b="22174"/>
          <a:stretch>
            <a:fillRect/>
          </a:stretch>
        </p:blipFill>
        <p:spPr>
          <a:xfrm>
            <a:off x="7829550" y="4505418"/>
            <a:ext cx="4042410" cy="1895153"/>
          </a:xfrm>
          <a:prstGeom prst="rect">
            <a:avLst/>
          </a:prstGeom>
          <a:ln w="12700">
            <a:miter lim="400000"/>
          </a:ln>
        </p:spPr>
      </p:pic>
      <p:sp>
        <p:nvSpPr>
          <p:cNvPr id="131" name="What is the gap between the top teams and weak teams in a sport leagues?"/>
          <p:cNvSpPr/>
          <p:nvPr/>
        </p:nvSpPr>
        <p:spPr>
          <a:xfrm>
            <a:off x="568366" y="4344554"/>
            <a:ext cx="6214435" cy="158812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600"/>
              </a:spcBef>
              <a:defRPr sz="2400">
                <a:solidFill>
                  <a:srgbClr val="FF9300"/>
                </a:solidFill>
                <a:latin typeface="Avenir Heavy"/>
                <a:ea typeface="Avenir Heavy"/>
                <a:cs typeface="Avenir Heavy"/>
                <a:sym typeface="Avenir Heavy"/>
              </a:defRPr>
            </a:lvl1pPr>
          </a:lstStyle>
          <a:p>
            <a:pPr marL="0" marR="0" lvl="0" indent="0" algn="l" defTabSz="914400" rtl="0" eaLnBrk="1" fontAlgn="auto" latinLnBrk="0" hangingPunct="0">
              <a:lnSpc>
                <a:spcPct val="90000"/>
              </a:lnSpc>
              <a:spcBef>
                <a:spcPts val="600"/>
              </a:spcBef>
              <a:spcAft>
                <a:spcPts val="0"/>
              </a:spcAft>
              <a:buClrTx/>
              <a:buSzTx/>
              <a:buFontTx/>
              <a:buNone/>
              <a:tabLst/>
              <a:defRPr/>
            </a:pPr>
            <a:r>
              <a:rPr kumimoji="0" sz="3600" b="0" i="0" u="none" strike="noStrike" kern="0" cap="none" spc="0" normalizeH="0" baseline="0" noProof="0" dirty="0">
                <a:ln>
                  <a:noFill/>
                </a:ln>
                <a:solidFill>
                  <a:srgbClr val="FF9300"/>
                </a:solidFill>
                <a:effectLst/>
                <a:uLnTx/>
                <a:uFillTx/>
                <a:latin typeface="Avenir Heavy"/>
                <a:sym typeface="Avenir Heavy"/>
              </a:rPr>
              <a:t>What is the gap between the top teams and weak teams in a sport leagues?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9C65D-5F37-49AF-AEE4-2B9E63BDC343}"/>
              </a:ext>
            </a:extLst>
          </p:cNvPr>
          <p:cNvSpPr>
            <a:spLocks noGrp="1"/>
          </p:cNvSpPr>
          <p:nvPr>
            <p:ph type="title"/>
          </p:nvPr>
        </p:nvSpPr>
        <p:spPr>
          <a:xfrm>
            <a:off x="189031" y="761999"/>
            <a:ext cx="2696307" cy="785081"/>
          </a:xfrm>
        </p:spPr>
        <p:txBody>
          <a:bodyPr>
            <a:normAutofit/>
          </a:bodyPr>
          <a:lstStyle/>
          <a:p>
            <a:r>
              <a:rPr lang="en-US" altLang="zh-CN" sz="3200" dirty="0"/>
              <a:t>Tools I used:</a:t>
            </a:r>
            <a:endParaRPr lang="zh-CN" altLang="en-US" sz="3200" dirty="0"/>
          </a:p>
        </p:txBody>
      </p:sp>
      <p:sp>
        <p:nvSpPr>
          <p:cNvPr id="4" name="TextBox 3">
            <a:extLst>
              <a:ext uri="{FF2B5EF4-FFF2-40B4-BE49-F238E27FC236}">
                <a16:creationId xmlns:a16="http://schemas.microsoft.com/office/drawing/2014/main" id="{FDA0280B-816E-418A-BFC6-4C74F497461E}"/>
              </a:ext>
            </a:extLst>
          </p:cNvPr>
          <p:cNvSpPr txBox="1"/>
          <p:nvPr/>
        </p:nvSpPr>
        <p:spPr>
          <a:xfrm>
            <a:off x="575888" y="1481285"/>
            <a:ext cx="1910862" cy="1569660"/>
          </a:xfrm>
          <a:prstGeom prst="rect">
            <a:avLst/>
          </a:prstGeom>
          <a:noFill/>
        </p:spPr>
        <p:txBody>
          <a:bodyPr wrap="square" rtlCol="0">
            <a:spAutoFit/>
          </a:bodyPr>
          <a:lstStyle/>
          <a:p>
            <a:r>
              <a:rPr lang="en-US" altLang="zh-CN" sz="2400" dirty="0"/>
              <a:t>1.Excel 2.Pandas</a:t>
            </a:r>
          </a:p>
          <a:p>
            <a:endParaRPr lang="en-US" altLang="zh-CN" sz="2400" dirty="0"/>
          </a:p>
          <a:p>
            <a:endParaRPr lang="zh-CN" altLang="en-US" sz="2400" dirty="0"/>
          </a:p>
        </p:txBody>
      </p:sp>
      <p:sp>
        <p:nvSpPr>
          <p:cNvPr id="7" name="TextBox 6">
            <a:extLst>
              <a:ext uri="{FF2B5EF4-FFF2-40B4-BE49-F238E27FC236}">
                <a16:creationId xmlns:a16="http://schemas.microsoft.com/office/drawing/2014/main" id="{4AB6C1C1-F5F9-4D3B-8884-FC16F16795EC}"/>
              </a:ext>
            </a:extLst>
          </p:cNvPr>
          <p:cNvSpPr txBox="1"/>
          <p:nvPr/>
        </p:nvSpPr>
        <p:spPr>
          <a:xfrm>
            <a:off x="3156436" y="267496"/>
            <a:ext cx="2414954" cy="369332"/>
          </a:xfrm>
          <a:prstGeom prst="rect">
            <a:avLst/>
          </a:prstGeom>
          <a:noFill/>
        </p:spPr>
        <p:txBody>
          <a:bodyPr wrap="square" rtlCol="0">
            <a:spAutoFit/>
          </a:bodyPr>
          <a:lstStyle/>
          <a:p>
            <a:r>
              <a:rPr lang="en-US" altLang="zh-CN" dirty="0"/>
              <a:t>Step 1: Getting Data</a:t>
            </a:r>
            <a:endParaRPr lang="zh-CN" altLang="en-US" dirty="0"/>
          </a:p>
        </p:txBody>
      </p:sp>
      <p:sp>
        <p:nvSpPr>
          <p:cNvPr id="8" name="TextBox 7">
            <a:extLst>
              <a:ext uri="{FF2B5EF4-FFF2-40B4-BE49-F238E27FC236}">
                <a16:creationId xmlns:a16="http://schemas.microsoft.com/office/drawing/2014/main" id="{4FCAD8CC-5FEB-4D2F-86E5-D521AD71B92A}"/>
              </a:ext>
            </a:extLst>
          </p:cNvPr>
          <p:cNvSpPr txBox="1"/>
          <p:nvPr/>
        </p:nvSpPr>
        <p:spPr>
          <a:xfrm>
            <a:off x="3124198" y="1114275"/>
            <a:ext cx="2942492" cy="369332"/>
          </a:xfrm>
          <a:prstGeom prst="rect">
            <a:avLst/>
          </a:prstGeom>
          <a:noFill/>
        </p:spPr>
        <p:txBody>
          <a:bodyPr wrap="square" rtlCol="0">
            <a:spAutoFit/>
          </a:bodyPr>
          <a:lstStyle/>
          <a:p>
            <a:r>
              <a:rPr lang="en-US" altLang="zh-CN" dirty="0"/>
              <a:t>Step 2: Making Data Frame</a:t>
            </a:r>
            <a:endParaRPr lang="zh-CN" altLang="en-US" dirty="0"/>
          </a:p>
        </p:txBody>
      </p:sp>
      <p:sp>
        <p:nvSpPr>
          <p:cNvPr id="9" name="TextBox 8">
            <a:extLst>
              <a:ext uri="{FF2B5EF4-FFF2-40B4-BE49-F238E27FC236}">
                <a16:creationId xmlns:a16="http://schemas.microsoft.com/office/drawing/2014/main" id="{BFA9F239-C7CC-4BA4-B5F1-A44CD8D291D3}"/>
              </a:ext>
            </a:extLst>
          </p:cNvPr>
          <p:cNvSpPr txBox="1"/>
          <p:nvPr/>
        </p:nvSpPr>
        <p:spPr>
          <a:xfrm>
            <a:off x="3124198" y="2014888"/>
            <a:ext cx="2743200" cy="369332"/>
          </a:xfrm>
          <a:prstGeom prst="rect">
            <a:avLst/>
          </a:prstGeom>
          <a:noFill/>
        </p:spPr>
        <p:txBody>
          <a:bodyPr wrap="square" rtlCol="0">
            <a:spAutoFit/>
          </a:bodyPr>
          <a:lstStyle/>
          <a:p>
            <a:r>
              <a:rPr lang="en-US" altLang="zh-CN" dirty="0"/>
              <a:t>Step 3: Visualize the Data</a:t>
            </a:r>
            <a:endParaRPr lang="zh-CN" altLang="en-US" dirty="0"/>
          </a:p>
        </p:txBody>
      </p:sp>
      <p:sp>
        <p:nvSpPr>
          <p:cNvPr id="10" name="TextBox 9">
            <a:extLst>
              <a:ext uri="{FF2B5EF4-FFF2-40B4-BE49-F238E27FC236}">
                <a16:creationId xmlns:a16="http://schemas.microsoft.com/office/drawing/2014/main" id="{BBC4FE17-EBED-48A0-AEE2-BF82BD2423ED}"/>
              </a:ext>
            </a:extLst>
          </p:cNvPr>
          <p:cNvSpPr txBox="1"/>
          <p:nvPr/>
        </p:nvSpPr>
        <p:spPr>
          <a:xfrm>
            <a:off x="3124198" y="2884159"/>
            <a:ext cx="2414954" cy="369332"/>
          </a:xfrm>
          <a:prstGeom prst="rect">
            <a:avLst/>
          </a:prstGeom>
          <a:noFill/>
        </p:spPr>
        <p:txBody>
          <a:bodyPr wrap="square" rtlCol="0">
            <a:spAutoFit/>
          </a:bodyPr>
          <a:lstStyle/>
          <a:p>
            <a:r>
              <a:rPr lang="en-US" altLang="zh-CN" dirty="0"/>
              <a:t>Step 4: Analyzing Data</a:t>
            </a:r>
            <a:endParaRPr lang="zh-CN" altLang="en-US" dirty="0"/>
          </a:p>
        </p:txBody>
      </p:sp>
      <p:sp>
        <p:nvSpPr>
          <p:cNvPr id="12" name="Arrow: Down 11">
            <a:extLst>
              <a:ext uri="{FF2B5EF4-FFF2-40B4-BE49-F238E27FC236}">
                <a16:creationId xmlns:a16="http://schemas.microsoft.com/office/drawing/2014/main" id="{C674BA2F-FCF4-4754-BB1E-25886CFF9444}"/>
              </a:ext>
            </a:extLst>
          </p:cNvPr>
          <p:cNvSpPr/>
          <p:nvPr/>
        </p:nvSpPr>
        <p:spPr>
          <a:xfrm>
            <a:off x="3851027" y="1481285"/>
            <a:ext cx="269631" cy="5219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Arrow: Down 12">
            <a:extLst>
              <a:ext uri="{FF2B5EF4-FFF2-40B4-BE49-F238E27FC236}">
                <a16:creationId xmlns:a16="http://schemas.microsoft.com/office/drawing/2014/main" id="{943B4FCC-A610-4852-8AC6-67A87E809AF6}"/>
              </a:ext>
            </a:extLst>
          </p:cNvPr>
          <p:cNvSpPr/>
          <p:nvPr/>
        </p:nvSpPr>
        <p:spPr>
          <a:xfrm>
            <a:off x="3851027" y="632556"/>
            <a:ext cx="269629" cy="5219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Arrow: Down 13">
            <a:extLst>
              <a:ext uri="{FF2B5EF4-FFF2-40B4-BE49-F238E27FC236}">
                <a16:creationId xmlns:a16="http://schemas.microsoft.com/office/drawing/2014/main" id="{2D63FDEE-80C2-42D2-A49E-193A156E18D6}"/>
              </a:ext>
            </a:extLst>
          </p:cNvPr>
          <p:cNvSpPr/>
          <p:nvPr/>
        </p:nvSpPr>
        <p:spPr>
          <a:xfrm>
            <a:off x="3851025" y="2387441"/>
            <a:ext cx="269631" cy="5219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16" descr="A screenshot of a video game&#10;&#10;Description automatically generated">
            <a:extLst>
              <a:ext uri="{FF2B5EF4-FFF2-40B4-BE49-F238E27FC236}">
                <a16:creationId xmlns:a16="http://schemas.microsoft.com/office/drawing/2014/main" id="{CDEFE8F4-23A0-42BB-85F2-6AB102C0BE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0105" y="57990"/>
            <a:ext cx="4865077" cy="3188776"/>
          </a:xfrm>
          <a:prstGeom prst="rect">
            <a:avLst/>
          </a:prstGeom>
        </p:spPr>
      </p:pic>
      <p:pic>
        <p:nvPicPr>
          <p:cNvPr id="19" name="Picture 18" descr="A picture containing screenshot&#10;&#10;Description automatically generated">
            <a:extLst>
              <a:ext uri="{FF2B5EF4-FFF2-40B4-BE49-F238E27FC236}">
                <a16:creationId xmlns:a16="http://schemas.microsoft.com/office/drawing/2014/main" id="{3F2D2F77-D940-49F7-A744-234234AC8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105" y="3429000"/>
            <a:ext cx="4917840" cy="3308694"/>
          </a:xfrm>
          <a:prstGeom prst="rect">
            <a:avLst/>
          </a:prstGeom>
        </p:spPr>
      </p:pic>
      <p:pic>
        <p:nvPicPr>
          <p:cNvPr id="21" name="Picture 20" descr="A screenshot of a social media post&#10;&#10;Description automatically generated">
            <a:extLst>
              <a:ext uri="{FF2B5EF4-FFF2-40B4-BE49-F238E27FC236}">
                <a16:creationId xmlns:a16="http://schemas.microsoft.com/office/drawing/2014/main" id="{6697BABD-111A-4480-94B4-26C3479C7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775" y="3532639"/>
            <a:ext cx="4897322" cy="3325361"/>
          </a:xfrm>
          <a:prstGeom prst="rect">
            <a:avLst/>
          </a:prstGeom>
        </p:spPr>
      </p:pic>
    </p:spTree>
    <p:extLst>
      <p:ext uri="{BB962C8B-B14F-4D97-AF65-F5344CB8AC3E}">
        <p14:creationId xmlns:p14="http://schemas.microsoft.com/office/powerpoint/2010/main" val="2144193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3224831-AB12-4934-9A25-F0672D760560}"/>
              </a:ext>
            </a:extLst>
          </p:cNvPr>
          <p:cNvGraphicFramePr>
            <a:graphicFrameLocks noGrp="1"/>
          </p:cNvGraphicFramePr>
          <p:nvPr>
            <p:ph idx="1"/>
            <p:extLst>
              <p:ext uri="{D42A27DB-BD31-4B8C-83A1-F6EECF244321}">
                <p14:modId xmlns:p14="http://schemas.microsoft.com/office/powerpoint/2010/main" val="2804621269"/>
              </p:ext>
            </p:extLst>
          </p:nvPr>
        </p:nvGraphicFramePr>
        <p:xfrm>
          <a:off x="381000" y="292100"/>
          <a:ext cx="9372599" cy="3795683"/>
        </p:xfrm>
        <a:graphic>
          <a:graphicData uri="http://schemas.openxmlformats.org/drawingml/2006/table">
            <a:tbl>
              <a:tblPr>
                <a:tableStyleId>{5C22544A-7EE6-4342-B048-85BDC9FD1C3A}</a:tableStyleId>
              </a:tblPr>
              <a:tblGrid>
                <a:gridCol w="892116">
                  <a:extLst>
                    <a:ext uri="{9D8B030D-6E8A-4147-A177-3AD203B41FA5}">
                      <a16:colId xmlns:a16="http://schemas.microsoft.com/office/drawing/2014/main" val="611811183"/>
                    </a:ext>
                  </a:extLst>
                </a:gridCol>
                <a:gridCol w="497387">
                  <a:extLst>
                    <a:ext uri="{9D8B030D-6E8A-4147-A177-3AD203B41FA5}">
                      <a16:colId xmlns:a16="http://schemas.microsoft.com/office/drawing/2014/main" val="1786865006"/>
                    </a:ext>
                  </a:extLst>
                </a:gridCol>
                <a:gridCol w="917597">
                  <a:extLst>
                    <a:ext uri="{9D8B030D-6E8A-4147-A177-3AD203B41FA5}">
                      <a16:colId xmlns:a16="http://schemas.microsoft.com/office/drawing/2014/main" val="824317536"/>
                    </a:ext>
                  </a:extLst>
                </a:gridCol>
                <a:gridCol w="956923">
                  <a:extLst>
                    <a:ext uri="{9D8B030D-6E8A-4147-A177-3AD203B41FA5}">
                      <a16:colId xmlns:a16="http://schemas.microsoft.com/office/drawing/2014/main" val="78330688"/>
                    </a:ext>
                  </a:extLst>
                </a:gridCol>
                <a:gridCol w="1097439">
                  <a:extLst>
                    <a:ext uri="{9D8B030D-6E8A-4147-A177-3AD203B41FA5}">
                      <a16:colId xmlns:a16="http://schemas.microsoft.com/office/drawing/2014/main" val="946585801"/>
                    </a:ext>
                  </a:extLst>
                </a:gridCol>
                <a:gridCol w="892116">
                  <a:extLst>
                    <a:ext uri="{9D8B030D-6E8A-4147-A177-3AD203B41FA5}">
                      <a16:colId xmlns:a16="http://schemas.microsoft.com/office/drawing/2014/main" val="2961942190"/>
                    </a:ext>
                  </a:extLst>
                </a:gridCol>
                <a:gridCol w="892116">
                  <a:extLst>
                    <a:ext uri="{9D8B030D-6E8A-4147-A177-3AD203B41FA5}">
                      <a16:colId xmlns:a16="http://schemas.microsoft.com/office/drawing/2014/main" val="261893123"/>
                    </a:ext>
                  </a:extLst>
                </a:gridCol>
                <a:gridCol w="892116">
                  <a:extLst>
                    <a:ext uri="{9D8B030D-6E8A-4147-A177-3AD203B41FA5}">
                      <a16:colId xmlns:a16="http://schemas.microsoft.com/office/drawing/2014/main" val="1991284138"/>
                    </a:ext>
                  </a:extLst>
                </a:gridCol>
                <a:gridCol w="892116">
                  <a:extLst>
                    <a:ext uri="{9D8B030D-6E8A-4147-A177-3AD203B41FA5}">
                      <a16:colId xmlns:a16="http://schemas.microsoft.com/office/drawing/2014/main" val="3892627604"/>
                    </a:ext>
                  </a:extLst>
                </a:gridCol>
                <a:gridCol w="1442673">
                  <a:extLst>
                    <a:ext uri="{9D8B030D-6E8A-4147-A177-3AD203B41FA5}">
                      <a16:colId xmlns:a16="http://schemas.microsoft.com/office/drawing/2014/main" val="2571469873"/>
                    </a:ext>
                  </a:extLst>
                </a:gridCol>
              </a:tblGrid>
              <a:tr h="224499">
                <a:tc gridSpan="2">
                  <a:txBody>
                    <a:bodyPr/>
                    <a:lstStyle/>
                    <a:p>
                      <a:pPr algn="l" fontAlgn="b"/>
                      <a:r>
                        <a:rPr lang="en-US" sz="1400" u="none" strike="noStrike">
                          <a:effectLst/>
                        </a:rPr>
                        <a:t>HEIGHT M</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hMerge="1">
                  <a:txBody>
                    <a:bodyPr/>
                    <a:lstStyle/>
                    <a:p>
                      <a:pPr algn="l" fontAlgn="b"/>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778506"/>
                  </a:ext>
                </a:extLst>
              </a:tr>
              <a:tr h="439405">
                <a:tc gridSpan="2">
                  <a:txBody>
                    <a:bodyPr/>
                    <a:lstStyle/>
                    <a:p>
                      <a:pPr algn="l" fontAlgn="b"/>
                      <a:r>
                        <a:rPr lang="en-US" sz="1400" u="none" strike="noStrike" dirty="0">
                          <a:effectLst/>
                        </a:rPr>
                        <a:t>Year</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hMerge="1">
                  <a:txBody>
                    <a:bodyPr/>
                    <a:lstStyle/>
                    <a:p>
                      <a:pPr algn="l" fontAlgn="b"/>
                      <a:r>
                        <a:rPr lang="en-US" altLang="zh-CN" sz="1400" u="none" strike="noStrike">
                          <a:effectLst/>
                        </a:rPr>
                        <a:t>2012-2013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altLang="zh-CN" sz="1400" u="none" strike="noStrike" dirty="0">
                          <a:effectLst/>
                        </a:rPr>
                        <a:t>2012-2013</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altLang="zh-CN" sz="1400" u="none" strike="noStrike" dirty="0">
                          <a:effectLst/>
                        </a:rPr>
                        <a:t> 2013-2014</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altLang="zh-CN" sz="1400" u="none" strike="noStrike" dirty="0">
                          <a:effectLst/>
                        </a:rPr>
                        <a:t>    2014-2015</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altLang="zh-CN" sz="1400" u="none" strike="noStrike" dirty="0">
                          <a:effectLst/>
                        </a:rPr>
                        <a:t>2015-2016</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altLang="zh-CN" sz="1400" u="none" strike="noStrike">
                          <a:effectLst/>
                        </a:rPr>
                        <a:t>2016-2017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altLang="zh-CN" sz="1400" u="none" strike="noStrike">
                          <a:effectLst/>
                        </a:rPr>
                        <a:t>2017-2018</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altLang="zh-CN" sz="1400" u="none" strike="noStrike">
                          <a:effectLst/>
                        </a:rPr>
                        <a:t>2018-2019</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400" u="none" strike="noStrike" dirty="0">
                          <a:effectLst/>
                        </a:rPr>
                        <a:t>    AVG height</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493235187"/>
                  </a:ext>
                </a:extLst>
              </a:tr>
              <a:tr h="224499">
                <a:tc gridSpan="2">
                  <a:txBody>
                    <a:bodyPr/>
                    <a:lstStyle/>
                    <a:p>
                      <a:pPr algn="l" fontAlgn="b"/>
                      <a:r>
                        <a:rPr lang="en-US" sz="1400" u="none" strike="noStrike">
                          <a:effectLst/>
                        </a:rPr>
                        <a:t>C</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hMerge="1">
                  <a:txBody>
                    <a:bodyPr/>
                    <a:lstStyle/>
                    <a:p>
                      <a:pPr algn="r" fontAlgn="b"/>
                      <a:r>
                        <a:rPr lang="en-US" altLang="zh-CN" sz="1400" u="none" strike="noStrike">
                          <a:effectLst/>
                        </a:rPr>
                        <a:t>2.124</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2.124</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2.1233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2.1008</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2.126852</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2.127869</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2.121452</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2.122182</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2.120922</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866181006"/>
                  </a:ext>
                </a:extLst>
              </a:tr>
              <a:tr h="224499">
                <a:tc gridSpan="2">
                  <a:txBody>
                    <a:bodyPr/>
                    <a:lstStyle/>
                    <a:p>
                      <a:pPr algn="l" fontAlgn="b"/>
                      <a:r>
                        <a:rPr lang="en-US" sz="1400" u="none" strike="noStrike">
                          <a:effectLst/>
                        </a:rPr>
                        <a:t>PF/C</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hMerge="1">
                  <a:txBody>
                    <a:bodyPr/>
                    <a:lstStyle/>
                    <a:p>
                      <a:pPr algn="r" fontAlgn="b"/>
                      <a:r>
                        <a:rPr lang="en-US" altLang="zh-CN" sz="1400" u="none" strike="noStrike">
                          <a:effectLst/>
                        </a:rPr>
                        <a:t>2.075</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2.075</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dirty="0">
                          <a:effectLst/>
                        </a:rPr>
                        <a:t>2.082</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2.083333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2.097407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2.09875</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2.092174</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2.089</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2.088238</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103807402"/>
                  </a:ext>
                </a:extLst>
              </a:tr>
              <a:tr h="224499">
                <a:tc gridSpan="2">
                  <a:txBody>
                    <a:bodyPr/>
                    <a:lstStyle/>
                    <a:p>
                      <a:pPr algn="l" fontAlgn="b"/>
                      <a:r>
                        <a:rPr lang="en-US" sz="1400" u="none" strike="noStrike">
                          <a:effectLst/>
                        </a:rPr>
                        <a:t>SF</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hMerge="1">
                  <a:txBody>
                    <a:bodyPr/>
                    <a:lstStyle/>
                    <a:p>
                      <a:pPr algn="r" fontAlgn="b"/>
                      <a:r>
                        <a:rPr lang="en-US" altLang="zh-CN" sz="1400" u="none" strike="noStrike">
                          <a:effectLst/>
                        </a:rPr>
                        <a:t>2.0388</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2.0388</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2.059615</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2.048333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2.047365</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2.051933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2.044855</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2.049337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2.048605</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106817455"/>
                  </a:ext>
                </a:extLst>
              </a:tr>
              <a:tr h="224499">
                <a:tc gridSpan="2">
                  <a:txBody>
                    <a:bodyPr/>
                    <a:lstStyle/>
                    <a:p>
                      <a:pPr algn="l" fontAlgn="b"/>
                      <a:r>
                        <a:rPr lang="en-US" sz="1400" u="none" strike="noStrike">
                          <a:effectLst/>
                        </a:rPr>
                        <a:t>SG/SF</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hMerge="1">
                  <a:txBody>
                    <a:bodyPr/>
                    <a:lstStyle/>
                    <a:p>
                      <a:pPr algn="r" fontAlgn="b"/>
                      <a:r>
                        <a:rPr lang="en-US" altLang="zh-CN" sz="1400" u="none" strike="noStrike">
                          <a:effectLst/>
                        </a:rPr>
                        <a:t>1.9767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1.9767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1.982857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1.993333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1.999697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1.994054</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1.992857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1.99697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1.990924</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151471475"/>
                  </a:ext>
                </a:extLst>
              </a:tr>
              <a:tr h="224499">
                <a:tc gridSpan="2">
                  <a:txBody>
                    <a:bodyPr/>
                    <a:lstStyle/>
                    <a:p>
                      <a:pPr algn="l" fontAlgn="b"/>
                      <a:r>
                        <a:rPr lang="en-US" sz="1400" u="none" strike="noStrike">
                          <a:effectLst/>
                        </a:rPr>
                        <a:t>G</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hMerge="1">
                  <a:txBody>
                    <a:bodyPr/>
                    <a:lstStyle/>
                    <a:p>
                      <a:pPr algn="r" fontAlgn="b"/>
                      <a:r>
                        <a:rPr lang="en-US" altLang="zh-CN" sz="1400" u="none" strike="noStrike">
                          <a:effectLst/>
                        </a:rPr>
                        <a:t>1.90043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1.90043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1.909259</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1.914444</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1.915974</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1.916358</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1.919077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1.926283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1.914546</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520491242"/>
                  </a:ext>
                </a:extLst>
              </a:tr>
              <a:tr h="118601">
                <a:tc gridSpan="2">
                  <a:txBody>
                    <a:bodyPr/>
                    <a:lstStyle/>
                    <a:p>
                      <a:pPr algn="l" fontAlgn="b"/>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hMerge="1">
                  <a:txBody>
                    <a:bodyPr/>
                    <a:lstStyle/>
                    <a:p>
                      <a:pPr algn="l" fontAlgn="b"/>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778568763"/>
                  </a:ext>
                </a:extLst>
              </a:tr>
              <a:tr h="224499">
                <a:tc gridSpan="3">
                  <a:txBody>
                    <a:bodyPr/>
                    <a:lstStyle/>
                    <a:p>
                      <a:pPr algn="l" fontAlgn="b"/>
                      <a:r>
                        <a:rPr lang="en-US" sz="1400" u="none" strike="noStrike">
                          <a:effectLst/>
                        </a:rPr>
                        <a:t>WEIGHT KG</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hMerge="1">
                  <a:txBody>
                    <a:bodyPr/>
                    <a:lstStyle/>
                    <a:p>
                      <a:endParaRPr lang="zh-CN" altLang="en-US"/>
                    </a:p>
                  </a:txBody>
                  <a:tcPr/>
                </a:tc>
                <a:tc hMerge="1">
                  <a:txBody>
                    <a:bodyPr/>
                    <a:lstStyle/>
                    <a:p>
                      <a:pPr algn="l" fontAlgn="b"/>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592166291"/>
                  </a:ext>
                </a:extLst>
              </a:tr>
              <a:tr h="439405">
                <a:tc>
                  <a:txBody>
                    <a:bodyPr/>
                    <a:lstStyle/>
                    <a:p>
                      <a:pPr algn="l" fontAlgn="b"/>
                      <a:r>
                        <a:rPr lang="en-US" sz="1400" u="none" strike="noStrike">
                          <a:effectLst/>
                        </a:rPr>
                        <a:t>Year</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gridSpan="2">
                  <a:txBody>
                    <a:bodyPr/>
                    <a:lstStyle/>
                    <a:p>
                      <a:pPr algn="l" fontAlgn="b"/>
                      <a:r>
                        <a:rPr lang="en-US" altLang="zh-CN" sz="1400" u="none" strike="noStrike" dirty="0">
                          <a:effectLst/>
                        </a:rPr>
                        <a:t>          2012-2013</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hMerge="1">
                  <a:txBody>
                    <a:bodyPr/>
                    <a:lstStyle/>
                    <a:p>
                      <a:pPr algn="l" fontAlgn="b"/>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altLang="zh-CN" sz="1400" u="none" strike="noStrike">
                          <a:effectLst/>
                        </a:rPr>
                        <a:t>2013-2014</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altLang="zh-CN" sz="1400" u="none" strike="noStrike">
                          <a:effectLst/>
                        </a:rPr>
                        <a:t>2014-2015</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altLang="zh-CN" sz="1400" u="none" strike="noStrike" dirty="0">
                          <a:effectLst/>
                        </a:rPr>
                        <a:t>2015-2016</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altLang="zh-CN" sz="1400" u="none" strike="noStrike">
                          <a:effectLst/>
                        </a:rPr>
                        <a:t>2016-2017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altLang="zh-CN" sz="1400" u="none" strike="noStrike">
                          <a:effectLst/>
                        </a:rPr>
                        <a:t>2017-2018</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altLang="zh-CN" sz="1400" u="none" strike="noStrike">
                          <a:effectLst/>
                        </a:rPr>
                        <a:t>2018-2019</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400" u="none" strike="noStrike" dirty="0">
                          <a:effectLst/>
                        </a:rPr>
                        <a:t>      AVG weight</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950429747"/>
                  </a:ext>
                </a:extLst>
              </a:tr>
              <a:tr h="224499">
                <a:tc>
                  <a:txBody>
                    <a:bodyPr/>
                    <a:lstStyle/>
                    <a:p>
                      <a:pPr algn="l" fontAlgn="b"/>
                      <a:r>
                        <a:rPr lang="en-US" sz="1400" u="none" strike="noStrike">
                          <a:effectLst/>
                        </a:rPr>
                        <a:t>C</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gridSpan="2">
                  <a:txBody>
                    <a:bodyPr/>
                    <a:lstStyle/>
                    <a:p>
                      <a:pPr algn="r" fontAlgn="b"/>
                      <a:r>
                        <a:rPr lang="en-US" altLang="zh-CN" sz="1400" u="none" strike="noStrike">
                          <a:effectLst/>
                        </a:rPr>
                        <a:t>117.07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hMerge="1">
                  <a:txBody>
                    <a:bodyPr/>
                    <a:lstStyle/>
                    <a:p>
                      <a:pPr algn="r" fontAlgn="b"/>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117.633333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117.216667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117.0519</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115.382</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114.4355</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114.3636</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116.1647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126794372"/>
                  </a:ext>
                </a:extLst>
              </a:tr>
              <a:tr h="224499">
                <a:tc>
                  <a:txBody>
                    <a:bodyPr/>
                    <a:lstStyle/>
                    <a:p>
                      <a:pPr algn="l" fontAlgn="b"/>
                      <a:r>
                        <a:rPr lang="en-US" sz="1400" u="none" strike="noStrike">
                          <a:effectLst/>
                        </a:rPr>
                        <a:t>PF/C</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gridSpan="2">
                  <a:txBody>
                    <a:bodyPr/>
                    <a:lstStyle/>
                    <a:p>
                      <a:pPr algn="r" fontAlgn="b"/>
                      <a:r>
                        <a:rPr lang="en-US" altLang="zh-CN" sz="1400" u="none" strike="noStrike">
                          <a:effectLst/>
                        </a:rPr>
                        <a:t>111.55</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hMerge="1">
                  <a:txBody>
                    <a:bodyPr/>
                    <a:lstStyle/>
                    <a:p>
                      <a:pPr algn="r" fontAlgn="b"/>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112.25</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113.4</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111.6682</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112.4083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111.4348</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112.18</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112.1273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112983731"/>
                  </a:ext>
                </a:extLst>
              </a:tr>
              <a:tr h="224499">
                <a:tc>
                  <a:txBody>
                    <a:bodyPr/>
                    <a:lstStyle/>
                    <a:p>
                      <a:pPr algn="l" fontAlgn="b"/>
                      <a:r>
                        <a:rPr lang="en-US" sz="1400" u="none" strike="noStrike">
                          <a:effectLst/>
                        </a:rPr>
                        <a:t>SF</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gridSpan="2">
                  <a:txBody>
                    <a:bodyPr/>
                    <a:lstStyle/>
                    <a:p>
                      <a:pPr algn="r" fontAlgn="b"/>
                      <a:r>
                        <a:rPr lang="en-US" altLang="zh-CN" sz="1400" u="none" strike="noStrike">
                          <a:effectLst/>
                        </a:rPr>
                        <a:t>104.276</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hMerge="1">
                  <a:txBody>
                    <a:bodyPr/>
                    <a:lstStyle/>
                    <a:p>
                      <a:pPr algn="r" fontAlgn="b"/>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105.257692</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103.041667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104.2912</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104.1367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102.9138</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103.0307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103.8497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635500994"/>
                  </a:ext>
                </a:extLst>
              </a:tr>
              <a:tr h="224499">
                <a:tc>
                  <a:txBody>
                    <a:bodyPr/>
                    <a:lstStyle/>
                    <a:p>
                      <a:pPr algn="l" fontAlgn="b"/>
                      <a:r>
                        <a:rPr lang="en-US" sz="1400" u="none" strike="noStrike">
                          <a:effectLst/>
                        </a:rPr>
                        <a:t>SG/SF</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gridSpan="2">
                  <a:txBody>
                    <a:bodyPr/>
                    <a:lstStyle/>
                    <a:p>
                      <a:pPr algn="r" fontAlgn="b"/>
                      <a:r>
                        <a:rPr lang="en-US" altLang="zh-CN" sz="1400" u="none" strike="noStrike">
                          <a:effectLst/>
                        </a:rPr>
                        <a:t>99.066667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hMerge="1">
                  <a:txBody>
                    <a:bodyPr/>
                    <a:lstStyle/>
                    <a:p>
                      <a:pPr algn="r" fontAlgn="b"/>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97.014286</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97.2</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98.29697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99.61429</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97.36522</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96.20909</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97.82379</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682641491"/>
                  </a:ext>
                </a:extLst>
              </a:tr>
              <a:tr h="224499">
                <a:tc>
                  <a:txBody>
                    <a:bodyPr/>
                    <a:lstStyle/>
                    <a:p>
                      <a:pPr algn="l" fontAlgn="b"/>
                      <a:r>
                        <a:rPr lang="en-US" sz="1400" u="none" strike="noStrike">
                          <a:effectLst/>
                        </a:rPr>
                        <a:t>G</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gridSpan="2">
                  <a:txBody>
                    <a:bodyPr/>
                    <a:lstStyle/>
                    <a:p>
                      <a:pPr algn="r" fontAlgn="b"/>
                      <a:r>
                        <a:rPr lang="en-US" altLang="zh-CN" sz="1400" u="none" strike="noStrike">
                          <a:effectLst/>
                        </a:rPr>
                        <a:t>88.746429</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hMerge="1">
                  <a:txBody>
                    <a:bodyPr/>
                    <a:lstStyle/>
                    <a:p>
                      <a:pPr algn="r" fontAlgn="b"/>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89.276</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88.625926</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88.43896</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88.8358</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88.59282</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a:effectLst/>
                        </a:rPr>
                        <a:t>89.6623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400" u="none" strike="noStrike" dirty="0">
                          <a:effectLst/>
                        </a:rPr>
                        <a:t>88.88261</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007837439"/>
                  </a:ext>
                </a:extLst>
              </a:tr>
            </a:tbl>
          </a:graphicData>
        </a:graphic>
      </p:graphicFrame>
      <p:sp>
        <p:nvSpPr>
          <p:cNvPr id="6" name="TextBox 5">
            <a:extLst>
              <a:ext uri="{FF2B5EF4-FFF2-40B4-BE49-F238E27FC236}">
                <a16:creationId xmlns:a16="http://schemas.microsoft.com/office/drawing/2014/main" id="{3B4BE7EB-584F-4F27-AE74-9F8404737CA0}"/>
              </a:ext>
            </a:extLst>
          </p:cNvPr>
          <p:cNvSpPr txBox="1"/>
          <p:nvPr/>
        </p:nvSpPr>
        <p:spPr>
          <a:xfrm>
            <a:off x="292100" y="4381500"/>
            <a:ext cx="11303000" cy="2246769"/>
          </a:xfrm>
          <a:prstGeom prst="rect">
            <a:avLst/>
          </a:prstGeom>
          <a:noFill/>
        </p:spPr>
        <p:txBody>
          <a:bodyPr wrap="square" rtlCol="0">
            <a:spAutoFit/>
          </a:bodyPr>
          <a:lstStyle/>
          <a:p>
            <a:r>
              <a:rPr lang="en-US" altLang="zh-CN" sz="2800" dirty="0">
                <a:latin typeface="Arial Nova" panose="020B0604020202020204" pitchFamily="34" charset="0"/>
              </a:rPr>
              <a:t>Mean height of NBA player for last </a:t>
            </a:r>
            <a:r>
              <a:rPr lang="en-US" altLang="zh-CN" sz="2800" dirty="0">
                <a:solidFill>
                  <a:srgbClr val="FF0000"/>
                </a:solidFill>
                <a:latin typeface="Arial Nova" panose="020B0604020202020204" pitchFamily="34" charset="0"/>
              </a:rPr>
              <a:t>7</a:t>
            </a:r>
            <a:r>
              <a:rPr lang="en-US" altLang="zh-CN" sz="2800" dirty="0">
                <a:latin typeface="Arial Nova" panose="020B0604020202020204" pitchFamily="34" charset="0"/>
              </a:rPr>
              <a:t> seasons </a:t>
            </a:r>
            <a:r>
              <a:rPr lang="en-US" altLang="zh-CN" sz="2800" b="1" dirty="0">
                <a:solidFill>
                  <a:srgbClr val="FF0000"/>
                </a:solidFill>
                <a:latin typeface="Arial Nova" panose="020B0604020202020204" pitchFamily="34" charset="0"/>
              </a:rPr>
              <a:t>=</a:t>
            </a:r>
            <a:r>
              <a:rPr lang="en-US" altLang="zh-CN" sz="2800" b="1" dirty="0">
                <a:latin typeface="Arial Nova" panose="020B0604020202020204" pitchFamily="34" charset="0"/>
              </a:rPr>
              <a:t> </a:t>
            </a:r>
            <a:r>
              <a:rPr lang="en-US" altLang="zh-CN" sz="2800" b="1" dirty="0">
                <a:solidFill>
                  <a:srgbClr val="FF0000"/>
                </a:solidFill>
                <a:latin typeface="Arial Nova" panose="020B0604020202020204" pitchFamily="34" charset="0"/>
              </a:rPr>
              <a:t>2.03 meter/6.67 feet</a:t>
            </a:r>
          </a:p>
          <a:p>
            <a:r>
              <a:rPr lang="en-US" altLang="zh-CN" sz="2800" dirty="0">
                <a:latin typeface="Arial Nova" panose="020B0604020202020204" pitchFamily="34" charset="0"/>
              </a:rPr>
              <a:t>Mean Std </a:t>
            </a:r>
            <a:r>
              <a:rPr lang="en-US" altLang="zh-CN" sz="2800" b="1" dirty="0">
                <a:solidFill>
                  <a:srgbClr val="FF0000"/>
                </a:solidFill>
                <a:latin typeface="Arial Nova" panose="020B0604020202020204" pitchFamily="34" charset="0"/>
              </a:rPr>
              <a:t>=</a:t>
            </a:r>
            <a:r>
              <a:rPr lang="en-US" altLang="zh-CN" sz="2800" dirty="0">
                <a:latin typeface="Arial Nova" panose="020B0604020202020204" pitchFamily="34" charset="0"/>
              </a:rPr>
              <a:t> </a:t>
            </a:r>
            <a:r>
              <a:rPr lang="en-US" altLang="zh-CN" sz="2800" b="1" dirty="0">
                <a:solidFill>
                  <a:srgbClr val="FF0000"/>
                </a:solidFill>
                <a:latin typeface="Arial Nova" panose="020B0604020202020204" pitchFamily="34" charset="0"/>
              </a:rPr>
              <a:t>0.09 meter</a:t>
            </a:r>
          </a:p>
          <a:p>
            <a:endParaRPr lang="en-US" altLang="zh-CN" sz="2800" dirty="0">
              <a:latin typeface="Arial Nova" panose="020B0604020202020204" pitchFamily="34" charset="0"/>
            </a:endParaRPr>
          </a:p>
          <a:p>
            <a:r>
              <a:rPr lang="en-US" altLang="zh-CN" sz="2800" dirty="0">
                <a:latin typeface="Arial Nova" panose="020B0604020202020204" pitchFamily="34" charset="0"/>
              </a:rPr>
              <a:t>Mean weight of NBA player for last </a:t>
            </a:r>
            <a:r>
              <a:rPr lang="en-US" altLang="zh-CN" sz="2800" dirty="0">
                <a:solidFill>
                  <a:srgbClr val="FF0000"/>
                </a:solidFill>
                <a:latin typeface="Arial Nova" panose="020B0604020202020204" pitchFamily="34" charset="0"/>
              </a:rPr>
              <a:t>7</a:t>
            </a:r>
            <a:r>
              <a:rPr lang="en-US" altLang="zh-CN" sz="2800" dirty="0">
                <a:latin typeface="Arial Nova" panose="020B0604020202020204" pitchFamily="34" charset="0"/>
              </a:rPr>
              <a:t> seasons</a:t>
            </a:r>
            <a:r>
              <a:rPr lang="en-US" altLang="zh-CN" sz="2800" dirty="0">
                <a:solidFill>
                  <a:srgbClr val="FF0000"/>
                </a:solidFill>
                <a:latin typeface="Arial Nova" panose="020B0604020202020204" pitchFamily="34" charset="0"/>
              </a:rPr>
              <a:t> </a:t>
            </a:r>
            <a:r>
              <a:rPr lang="en-US" altLang="zh-CN" sz="2800" b="1" dirty="0">
                <a:solidFill>
                  <a:srgbClr val="FF0000"/>
                </a:solidFill>
                <a:latin typeface="Arial Nova" panose="020B0604020202020204" pitchFamily="34" charset="0"/>
              </a:rPr>
              <a:t>= 109 KG</a:t>
            </a:r>
          </a:p>
          <a:p>
            <a:r>
              <a:rPr lang="en-US" altLang="zh-CN" sz="2800" dirty="0"/>
              <a:t> </a:t>
            </a:r>
            <a:endParaRPr lang="zh-CN" altLang="en-US" sz="2800" dirty="0"/>
          </a:p>
        </p:txBody>
      </p:sp>
      <p:pic>
        <p:nvPicPr>
          <p:cNvPr id="8" name="Picture 7">
            <a:extLst>
              <a:ext uri="{FF2B5EF4-FFF2-40B4-BE49-F238E27FC236}">
                <a16:creationId xmlns:a16="http://schemas.microsoft.com/office/drawing/2014/main" id="{10BA9174-C09C-4867-B319-9086BF9A6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739" y="608966"/>
            <a:ext cx="7807570" cy="53519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479771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7" name="TextBox 3"/>
          <p:cNvSpPr/>
          <p:nvPr/>
        </p:nvSpPr>
        <p:spPr>
          <a:xfrm>
            <a:off x="528721" y="2547131"/>
            <a:ext cx="1816101" cy="1056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l" defTabSz="914400" rtl="0" eaLnBrk="1" fontAlgn="auto" latinLnBrk="0" hangingPunct="0">
              <a:lnSpc>
                <a:spcPct val="100000"/>
              </a:lnSpc>
              <a:spcBef>
                <a:spcPts val="0"/>
              </a:spcBef>
              <a:spcAft>
                <a:spcPts val="0"/>
              </a:spcAft>
              <a:buClrTx/>
              <a:buSzTx/>
              <a:buFontTx/>
              <a:buNone/>
              <a:tabLst/>
              <a:defRPr sz="1400">
                <a:latin typeface="Avenir Heavy"/>
                <a:ea typeface="Avenir Heavy"/>
                <a:cs typeface="Avenir Heavy"/>
                <a:sym typeface="Avenir Heavy"/>
              </a:defRPr>
            </a:pPr>
            <a:r>
              <a:rPr kumimoji="0" sz="1400" b="0" i="0" u="none" strike="noStrike" kern="0" cap="none" spc="0" normalizeH="0" baseline="0" noProof="0">
                <a:ln>
                  <a:noFill/>
                </a:ln>
                <a:solidFill>
                  <a:srgbClr val="000000"/>
                </a:solidFill>
                <a:effectLst/>
                <a:uLnTx/>
                <a:uFillTx/>
                <a:latin typeface="Avenir Heavy"/>
                <a:sym typeface="Avenir Heavy"/>
              </a:rPr>
              <a:t>Steve Adams</a:t>
            </a:r>
          </a:p>
          <a:p>
            <a:pPr marL="0" marR="0" lvl="0" indent="0" algn="l" defTabSz="914400" rtl="0" eaLnBrk="1" fontAlgn="auto" latinLnBrk="0" hangingPunct="0">
              <a:lnSpc>
                <a:spcPct val="100000"/>
              </a:lnSpc>
              <a:spcBef>
                <a:spcPts val="0"/>
              </a:spcBef>
              <a:spcAft>
                <a:spcPts val="0"/>
              </a:spcAft>
              <a:buClrTx/>
              <a:buSzTx/>
              <a:buFontTx/>
              <a:buNone/>
              <a:tabLst/>
              <a:defRPr sz="1400">
                <a:latin typeface="Avenir Book"/>
                <a:ea typeface="Avenir Book"/>
                <a:cs typeface="Avenir Book"/>
                <a:sym typeface="Avenir Book"/>
              </a:defRPr>
            </a:pPr>
            <a:r>
              <a:rPr kumimoji="0" sz="1400" b="0" i="0" u="none" strike="noStrike" kern="0" cap="none" spc="0" normalizeH="0" baseline="0" noProof="0">
                <a:ln>
                  <a:noFill/>
                </a:ln>
                <a:solidFill>
                  <a:srgbClr val="000000"/>
                </a:solidFill>
                <a:effectLst/>
                <a:uLnTx/>
                <a:uFillTx/>
                <a:latin typeface="Avenir Book"/>
                <a:sym typeface="Avenir Book"/>
              </a:rPr>
              <a:t>height: 7 feet</a:t>
            </a:r>
          </a:p>
          <a:p>
            <a:pPr marL="0" marR="0" lvl="0" indent="0" algn="l" defTabSz="914400" rtl="0" eaLnBrk="1" fontAlgn="auto" latinLnBrk="0" hangingPunct="0">
              <a:lnSpc>
                <a:spcPct val="100000"/>
              </a:lnSpc>
              <a:spcBef>
                <a:spcPts val="0"/>
              </a:spcBef>
              <a:spcAft>
                <a:spcPts val="0"/>
              </a:spcAft>
              <a:buClrTx/>
              <a:buSzTx/>
              <a:buFontTx/>
              <a:buNone/>
              <a:tabLst/>
              <a:defRPr sz="1400">
                <a:latin typeface="Avenir Book"/>
                <a:ea typeface="Avenir Book"/>
                <a:cs typeface="Avenir Book"/>
                <a:sym typeface="Avenir Book"/>
              </a:defRPr>
            </a:pPr>
            <a:r>
              <a:rPr kumimoji="0" sz="1400" b="0" i="0" u="none" strike="noStrike" kern="0" cap="none" spc="0" normalizeH="0" baseline="0" noProof="0">
                <a:ln>
                  <a:noFill/>
                </a:ln>
                <a:solidFill>
                  <a:srgbClr val="000000"/>
                </a:solidFill>
                <a:effectLst/>
                <a:uLnTx/>
                <a:uFillTx/>
                <a:latin typeface="Avenir Book"/>
                <a:sym typeface="Avenir Book"/>
              </a:rPr>
              <a:t>Weight:116 KG</a:t>
            </a:r>
          </a:p>
        </p:txBody>
      </p:sp>
      <p:sp>
        <p:nvSpPr>
          <p:cNvPr id="158" name="TextBox 4"/>
          <p:cNvSpPr/>
          <p:nvPr/>
        </p:nvSpPr>
        <p:spPr>
          <a:xfrm>
            <a:off x="2864428" y="2547131"/>
            <a:ext cx="1676401" cy="1056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l" defTabSz="914400" rtl="0" eaLnBrk="1" fontAlgn="auto" latinLnBrk="0" hangingPunct="0">
              <a:lnSpc>
                <a:spcPct val="100000"/>
              </a:lnSpc>
              <a:spcBef>
                <a:spcPts val="0"/>
              </a:spcBef>
              <a:spcAft>
                <a:spcPts val="0"/>
              </a:spcAft>
              <a:buClrTx/>
              <a:buSzTx/>
              <a:buFontTx/>
              <a:buNone/>
              <a:tabLst/>
              <a:defRPr sz="1400">
                <a:latin typeface="Avenir Heavy"/>
                <a:ea typeface="Avenir Heavy"/>
                <a:cs typeface="Avenir Heavy"/>
                <a:sym typeface="Avenir Heavy"/>
              </a:defRPr>
            </a:pPr>
            <a:r>
              <a:rPr kumimoji="0" sz="1400" b="0" i="0" u="none" strike="noStrike" kern="0" cap="none" spc="0" normalizeH="0" baseline="0" noProof="0">
                <a:ln>
                  <a:noFill/>
                </a:ln>
                <a:solidFill>
                  <a:srgbClr val="000000"/>
                </a:solidFill>
                <a:effectLst/>
                <a:uLnTx/>
                <a:uFillTx/>
                <a:latin typeface="Avenir Heavy"/>
                <a:sym typeface="Avenir Heavy"/>
              </a:rPr>
              <a:t>Lebron James</a:t>
            </a:r>
          </a:p>
          <a:p>
            <a:pPr marL="0" marR="0" lvl="0" indent="0" algn="l" defTabSz="914400" rtl="0" eaLnBrk="1" fontAlgn="auto" latinLnBrk="0" hangingPunct="0">
              <a:lnSpc>
                <a:spcPct val="100000"/>
              </a:lnSpc>
              <a:spcBef>
                <a:spcPts val="0"/>
              </a:spcBef>
              <a:spcAft>
                <a:spcPts val="0"/>
              </a:spcAft>
              <a:buClrTx/>
              <a:buSzTx/>
              <a:buFontTx/>
              <a:buNone/>
              <a:tabLst/>
              <a:defRPr sz="1400">
                <a:latin typeface="Avenir Book"/>
                <a:ea typeface="Avenir Book"/>
                <a:cs typeface="Avenir Book"/>
                <a:sym typeface="Avenir Book"/>
              </a:defRPr>
            </a:pPr>
            <a:r>
              <a:rPr kumimoji="0" sz="1400" b="0" i="0" u="none" strike="noStrike" kern="0" cap="none" spc="0" normalizeH="0" baseline="0" noProof="0">
                <a:ln>
                  <a:noFill/>
                </a:ln>
                <a:solidFill>
                  <a:srgbClr val="000000"/>
                </a:solidFill>
                <a:effectLst/>
                <a:uLnTx/>
                <a:uFillTx/>
                <a:latin typeface="Avenir Book"/>
                <a:sym typeface="Avenir Book"/>
              </a:rPr>
              <a:t>height: 6.8 feet</a:t>
            </a:r>
          </a:p>
          <a:p>
            <a:pPr marL="0" marR="0" lvl="0" indent="0" algn="l" defTabSz="914400" rtl="0" eaLnBrk="1" fontAlgn="auto" latinLnBrk="0" hangingPunct="0">
              <a:lnSpc>
                <a:spcPct val="100000"/>
              </a:lnSpc>
              <a:spcBef>
                <a:spcPts val="0"/>
              </a:spcBef>
              <a:spcAft>
                <a:spcPts val="0"/>
              </a:spcAft>
              <a:buClrTx/>
              <a:buSzTx/>
              <a:buFontTx/>
              <a:buNone/>
              <a:tabLst/>
              <a:defRPr sz="1400">
                <a:latin typeface="Avenir Book"/>
                <a:ea typeface="Avenir Book"/>
                <a:cs typeface="Avenir Book"/>
                <a:sym typeface="Avenir Book"/>
              </a:defRPr>
            </a:pPr>
            <a:r>
              <a:rPr kumimoji="0" sz="1400" b="0" i="0" u="none" strike="noStrike" kern="0" cap="none" spc="0" normalizeH="0" baseline="0" noProof="0">
                <a:ln>
                  <a:noFill/>
                </a:ln>
                <a:solidFill>
                  <a:srgbClr val="000000"/>
                </a:solidFill>
                <a:effectLst/>
                <a:uLnTx/>
                <a:uFillTx/>
                <a:latin typeface="Avenir Book"/>
                <a:sym typeface="Avenir Book"/>
              </a:rPr>
              <a:t>Weight:112 KG</a:t>
            </a:r>
          </a:p>
        </p:txBody>
      </p:sp>
      <p:sp>
        <p:nvSpPr>
          <p:cNvPr id="159" name="TextBox 5"/>
          <p:cNvSpPr/>
          <p:nvPr/>
        </p:nvSpPr>
        <p:spPr>
          <a:xfrm>
            <a:off x="5061803" y="2547131"/>
            <a:ext cx="1816101" cy="1056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l" defTabSz="914400" rtl="0" eaLnBrk="1" fontAlgn="auto" latinLnBrk="0" hangingPunct="0">
              <a:lnSpc>
                <a:spcPct val="100000"/>
              </a:lnSpc>
              <a:spcBef>
                <a:spcPts val="0"/>
              </a:spcBef>
              <a:spcAft>
                <a:spcPts val="0"/>
              </a:spcAft>
              <a:buClrTx/>
              <a:buSzTx/>
              <a:buFontTx/>
              <a:buNone/>
              <a:tabLst/>
              <a:defRPr sz="1400">
                <a:latin typeface="Avenir Heavy"/>
                <a:ea typeface="Avenir Heavy"/>
                <a:cs typeface="Avenir Heavy"/>
                <a:sym typeface="Avenir Heavy"/>
              </a:defRPr>
            </a:pPr>
            <a:r>
              <a:rPr kumimoji="0" sz="1400" b="0" i="0" u="none" strike="noStrike" kern="0" cap="none" spc="0" normalizeH="0" baseline="0" noProof="0">
                <a:ln>
                  <a:noFill/>
                </a:ln>
                <a:solidFill>
                  <a:srgbClr val="000000"/>
                </a:solidFill>
                <a:effectLst/>
                <a:uLnTx/>
                <a:uFillTx/>
                <a:latin typeface="Avenir Heavy"/>
                <a:sym typeface="Avenir Heavy"/>
              </a:rPr>
              <a:t>Klay Thompson</a:t>
            </a:r>
          </a:p>
          <a:p>
            <a:pPr marL="0" marR="0" lvl="0" indent="0" algn="l" defTabSz="914400" rtl="0" eaLnBrk="1" fontAlgn="auto" latinLnBrk="0" hangingPunct="0">
              <a:lnSpc>
                <a:spcPct val="100000"/>
              </a:lnSpc>
              <a:spcBef>
                <a:spcPts val="0"/>
              </a:spcBef>
              <a:spcAft>
                <a:spcPts val="0"/>
              </a:spcAft>
              <a:buClrTx/>
              <a:buSzTx/>
              <a:buFontTx/>
              <a:buNone/>
              <a:tabLst/>
              <a:defRPr sz="1400">
                <a:latin typeface="Avenir Book"/>
                <a:ea typeface="Avenir Book"/>
                <a:cs typeface="Avenir Book"/>
                <a:sym typeface="Avenir Book"/>
              </a:defRPr>
            </a:pPr>
            <a:r>
              <a:rPr kumimoji="0" sz="1400" b="0" i="0" u="none" strike="noStrike" kern="0" cap="none" spc="0" normalizeH="0" baseline="0" noProof="0">
                <a:ln>
                  <a:noFill/>
                </a:ln>
                <a:solidFill>
                  <a:srgbClr val="000000"/>
                </a:solidFill>
                <a:effectLst/>
                <a:uLnTx/>
                <a:uFillTx/>
                <a:latin typeface="Avenir Book"/>
                <a:sym typeface="Avenir Book"/>
              </a:rPr>
              <a:t>height: 6.7 feet</a:t>
            </a:r>
          </a:p>
          <a:p>
            <a:pPr marL="0" marR="0" lvl="0" indent="0" algn="l" defTabSz="914400" rtl="0" eaLnBrk="1" fontAlgn="auto" latinLnBrk="0" hangingPunct="0">
              <a:lnSpc>
                <a:spcPct val="100000"/>
              </a:lnSpc>
              <a:spcBef>
                <a:spcPts val="0"/>
              </a:spcBef>
              <a:spcAft>
                <a:spcPts val="0"/>
              </a:spcAft>
              <a:buClrTx/>
              <a:buSzTx/>
              <a:buFontTx/>
              <a:buNone/>
              <a:tabLst/>
              <a:defRPr sz="1400">
                <a:latin typeface="Avenir Book"/>
                <a:ea typeface="Avenir Book"/>
                <a:cs typeface="Avenir Book"/>
                <a:sym typeface="Avenir Book"/>
              </a:defRPr>
            </a:pPr>
            <a:r>
              <a:rPr kumimoji="0" sz="1400" b="0" i="0" u="none" strike="noStrike" kern="0" cap="none" spc="0" normalizeH="0" baseline="0" noProof="0">
                <a:ln>
                  <a:noFill/>
                </a:ln>
                <a:solidFill>
                  <a:srgbClr val="000000"/>
                </a:solidFill>
                <a:effectLst/>
                <a:uLnTx/>
                <a:uFillTx/>
                <a:latin typeface="Avenir Book"/>
                <a:sym typeface="Avenir Book"/>
              </a:rPr>
              <a:t>Weight: 99 KG</a:t>
            </a:r>
          </a:p>
        </p:txBody>
      </p:sp>
      <p:sp>
        <p:nvSpPr>
          <p:cNvPr id="160" name="TextBox 6"/>
          <p:cNvSpPr/>
          <p:nvPr/>
        </p:nvSpPr>
        <p:spPr>
          <a:xfrm>
            <a:off x="7398879" y="2547131"/>
            <a:ext cx="2044701" cy="1056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l" defTabSz="914400" rtl="0" eaLnBrk="1" fontAlgn="auto" latinLnBrk="0" hangingPunct="0">
              <a:lnSpc>
                <a:spcPct val="100000"/>
              </a:lnSpc>
              <a:spcBef>
                <a:spcPts val="0"/>
              </a:spcBef>
              <a:spcAft>
                <a:spcPts val="0"/>
              </a:spcAft>
              <a:buClrTx/>
              <a:buSzTx/>
              <a:buFontTx/>
              <a:buNone/>
              <a:tabLst/>
              <a:defRPr sz="1400">
                <a:latin typeface="Avenir Heavy"/>
                <a:ea typeface="Avenir Heavy"/>
                <a:cs typeface="Avenir Heavy"/>
                <a:sym typeface="Avenir Heavy"/>
              </a:defRPr>
            </a:pPr>
            <a:r>
              <a:rPr kumimoji="0" sz="1400" b="0" i="0" u="none" strike="noStrike" kern="0" cap="none" spc="0" normalizeH="0" baseline="0" noProof="0">
                <a:ln>
                  <a:noFill/>
                </a:ln>
                <a:solidFill>
                  <a:srgbClr val="000000"/>
                </a:solidFill>
                <a:effectLst/>
                <a:uLnTx/>
                <a:uFillTx/>
                <a:latin typeface="Avenir Heavy"/>
                <a:sym typeface="Avenir Heavy"/>
              </a:rPr>
              <a:t>James Harden</a:t>
            </a:r>
          </a:p>
          <a:p>
            <a:pPr marL="0" marR="0" lvl="0" indent="0" algn="l" defTabSz="914400" rtl="0" eaLnBrk="1" fontAlgn="auto" latinLnBrk="0" hangingPunct="0">
              <a:lnSpc>
                <a:spcPct val="100000"/>
              </a:lnSpc>
              <a:spcBef>
                <a:spcPts val="0"/>
              </a:spcBef>
              <a:spcAft>
                <a:spcPts val="0"/>
              </a:spcAft>
              <a:buClrTx/>
              <a:buSzTx/>
              <a:buFontTx/>
              <a:buNone/>
              <a:tabLst/>
              <a:defRPr sz="1400">
                <a:latin typeface="Avenir Book"/>
                <a:ea typeface="Avenir Book"/>
                <a:cs typeface="Avenir Book"/>
                <a:sym typeface="Avenir Book"/>
              </a:defRPr>
            </a:pPr>
            <a:r>
              <a:rPr kumimoji="0" sz="1400" b="0" i="0" u="none" strike="noStrike" kern="0" cap="none" spc="0" normalizeH="0" baseline="0" noProof="0">
                <a:ln>
                  <a:noFill/>
                </a:ln>
                <a:solidFill>
                  <a:srgbClr val="000000"/>
                </a:solidFill>
                <a:effectLst/>
                <a:uLnTx/>
                <a:uFillTx/>
                <a:latin typeface="Avenir Book"/>
                <a:sym typeface="Avenir Book"/>
              </a:rPr>
              <a:t>height: 6.5 feet</a:t>
            </a:r>
          </a:p>
          <a:p>
            <a:pPr marL="0" marR="0" lvl="0" indent="0" algn="l" defTabSz="914400" rtl="0" eaLnBrk="1" fontAlgn="auto" latinLnBrk="0" hangingPunct="0">
              <a:lnSpc>
                <a:spcPct val="100000"/>
              </a:lnSpc>
              <a:spcBef>
                <a:spcPts val="0"/>
              </a:spcBef>
              <a:spcAft>
                <a:spcPts val="0"/>
              </a:spcAft>
              <a:buClrTx/>
              <a:buSzTx/>
              <a:buFontTx/>
              <a:buNone/>
              <a:tabLst/>
              <a:defRPr sz="1400">
                <a:latin typeface="Avenir Book"/>
                <a:ea typeface="Avenir Book"/>
                <a:cs typeface="Avenir Book"/>
                <a:sym typeface="Avenir Book"/>
              </a:defRPr>
            </a:pPr>
            <a:r>
              <a:rPr kumimoji="0" sz="1400" b="0" i="0" u="none" strike="noStrike" kern="0" cap="none" spc="0" normalizeH="0" baseline="0" noProof="0">
                <a:ln>
                  <a:noFill/>
                </a:ln>
                <a:solidFill>
                  <a:srgbClr val="000000"/>
                </a:solidFill>
                <a:effectLst/>
                <a:uLnTx/>
                <a:uFillTx/>
                <a:latin typeface="Avenir Book"/>
                <a:sym typeface="Avenir Book"/>
              </a:rPr>
              <a:t>Weight: 99.8 KG</a:t>
            </a:r>
          </a:p>
        </p:txBody>
      </p:sp>
      <p:sp>
        <p:nvSpPr>
          <p:cNvPr id="161" name="TextBox 7"/>
          <p:cNvSpPr/>
          <p:nvPr/>
        </p:nvSpPr>
        <p:spPr>
          <a:xfrm>
            <a:off x="9964554" y="2547131"/>
            <a:ext cx="2171701" cy="1056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l" defTabSz="914400" rtl="0" eaLnBrk="1" fontAlgn="auto" latinLnBrk="0" hangingPunct="0">
              <a:lnSpc>
                <a:spcPct val="100000"/>
              </a:lnSpc>
              <a:spcBef>
                <a:spcPts val="0"/>
              </a:spcBef>
              <a:spcAft>
                <a:spcPts val="0"/>
              </a:spcAft>
              <a:buClrTx/>
              <a:buSzTx/>
              <a:buFontTx/>
              <a:buNone/>
              <a:tabLst/>
              <a:defRPr sz="1400">
                <a:latin typeface="Avenir Heavy"/>
                <a:ea typeface="Avenir Heavy"/>
                <a:cs typeface="Avenir Heavy"/>
                <a:sym typeface="Avenir Heavy"/>
              </a:defRPr>
            </a:pPr>
            <a:r>
              <a:rPr kumimoji="0" sz="1400" b="0" i="0" u="none" strike="noStrike" kern="0" cap="none" spc="0" normalizeH="0" baseline="0" noProof="0">
                <a:ln>
                  <a:noFill/>
                </a:ln>
                <a:solidFill>
                  <a:srgbClr val="000000"/>
                </a:solidFill>
                <a:effectLst/>
                <a:uLnTx/>
                <a:uFillTx/>
                <a:latin typeface="Avenir Heavy"/>
                <a:sym typeface="Avenir Heavy"/>
              </a:rPr>
              <a:t>Russell Westbrook</a:t>
            </a:r>
          </a:p>
          <a:p>
            <a:pPr marL="0" marR="0" lvl="0" indent="0" algn="l" defTabSz="914400" rtl="0" eaLnBrk="1" fontAlgn="auto" latinLnBrk="0" hangingPunct="0">
              <a:lnSpc>
                <a:spcPct val="100000"/>
              </a:lnSpc>
              <a:spcBef>
                <a:spcPts val="0"/>
              </a:spcBef>
              <a:spcAft>
                <a:spcPts val="0"/>
              </a:spcAft>
              <a:buClrTx/>
              <a:buSzTx/>
              <a:buFontTx/>
              <a:buNone/>
              <a:tabLst/>
              <a:defRPr sz="1400">
                <a:latin typeface="Avenir Book"/>
                <a:ea typeface="Avenir Book"/>
                <a:cs typeface="Avenir Book"/>
                <a:sym typeface="Avenir Book"/>
              </a:defRPr>
            </a:pPr>
            <a:r>
              <a:rPr kumimoji="0" sz="1400" b="0" i="0" u="none" strike="noStrike" kern="0" cap="none" spc="0" normalizeH="0" baseline="0" noProof="0">
                <a:ln>
                  <a:noFill/>
                </a:ln>
                <a:solidFill>
                  <a:srgbClr val="000000"/>
                </a:solidFill>
                <a:effectLst/>
                <a:uLnTx/>
                <a:uFillTx/>
                <a:latin typeface="Avenir Book"/>
                <a:sym typeface="Avenir Book"/>
              </a:rPr>
              <a:t>height: 6.3 feet</a:t>
            </a:r>
          </a:p>
          <a:p>
            <a:pPr marL="0" marR="0" lvl="0" indent="0" algn="l" defTabSz="914400" rtl="0" eaLnBrk="1" fontAlgn="auto" latinLnBrk="0" hangingPunct="0">
              <a:lnSpc>
                <a:spcPct val="100000"/>
              </a:lnSpc>
              <a:spcBef>
                <a:spcPts val="0"/>
              </a:spcBef>
              <a:spcAft>
                <a:spcPts val="0"/>
              </a:spcAft>
              <a:buClrTx/>
              <a:buSzTx/>
              <a:buFontTx/>
              <a:buNone/>
              <a:tabLst/>
              <a:defRPr sz="1400">
                <a:latin typeface="Avenir Book"/>
                <a:ea typeface="Avenir Book"/>
                <a:cs typeface="Avenir Book"/>
                <a:sym typeface="Avenir Book"/>
              </a:defRPr>
            </a:pPr>
            <a:r>
              <a:rPr kumimoji="0" sz="1400" b="0" i="0" u="none" strike="noStrike" kern="0" cap="none" spc="0" normalizeH="0" baseline="0" noProof="0">
                <a:ln>
                  <a:noFill/>
                </a:ln>
                <a:solidFill>
                  <a:srgbClr val="000000"/>
                </a:solidFill>
                <a:effectLst/>
                <a:uLnTx/>
                <a:uFillTx/>
                <a:latin typeface="Avenir Book"/>
                <a:sym typeface="Avenir Book"/>
              </a:rPr>
              <a:t>Weight: 92 KG</a:t>
            </a:r>
          </a:p>
        </p:txBody>
      </p:sp>
      <p:sp>
        <p:nvSpPr>
          <p:cNvPr id="162" name="TextBox 8"/>
          <p:cNvSpPr/>
          <p:nvPr/>
        </p:nvSpPr>
        <p:spPr>
          <a:xfrm>
            <a:off x="434031" y="467054"/>
            <a:ext cx="12229760" cy="713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600">
                <a:latin typeface="Avenir Heavy"/>
                <a:ea typeface="Avenir Heavy"/>
                <a:cs typeface="Avenir Heavy"/>
                <a:sym typeface="Avenir Heavy"/>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3600" b="0" i="0" u="none" strike="noStrike" kern="0" cap="none" spc="0" normalizeH="0" baseline="0" noProof="0">
                <a:ln>
                  <a:noFill/>
                </a:ln>
                <a:solidFill>
                  <a:srgbClr val="000000"/>
                </a:solidFill>
                <a:effectLst/>
                <a:uLnTx/>
                <a:uFillTx/>
                <a:latin typeface="Avenir Heavy"/>
                <a:sym typeface="Avenir Heavy"/>
              </a:rPr>
              <a:t>Some goals you may want to chase…</a:t>
            </a:r>
          </a:p>
        </p:txBody>
      </p:sp>
      <p:pic>
        <p:nvPicPr>
          <p:cNvPr id="163" name="Picture 10" descr="Picture 10"/>
          <p:cNvPicPr>
            <a:picLocks noChangeAspect="1"/>
          </p:cNvPicPr>
          <p:nvPr/>
        </p:nvPicPr>
        <p:blipFill>
          <a:blip r:embed="rId2">
            <a:extLst/>
          </a:blip>
          <a:stretch>
            <a:fillRect/>
          </a:stretch>
        </p:blipFill>
        <p:spPr>
          <a:xfrm>
            <a:off x="-14992" y="3833210"/>
            <a:ext cx="2394196" cy="2580573"/>
          </a:xfrm>
          <a:prstGeom prst="rect">
            <a:avLst/>
          </a:prstGeom>
          <a:ln w="12700">
            <a:miter lim="400000"/>
          </a:ln>
        </p:spPr>
      </p:pic>
      <p:pic>
        <p:nvPicPr>
          <p:cNvPr id="164" name="Picture 11" descr="Picture 11"/>
          <p:cNvPicPr>
            <a:picLocks noChangeAspect="1"/>
          </p:cNvPicPr>
          <p:nvPr/>
        </p:nvPicPr>
        <p:blipFill>
          <a:blip r:embed="rId3">
            <a:extLst/>
          </a:blip>
          <a:stretch>
            <a:fillRect/>
          </a:stretch>
        </p:blipFill>
        <p:spPr>
          <a:xfrm>
            <a:off x="2336738" y="3833210"/>
            <a:ext cx="2491066" cy="2580573"/>
          </a:xfrm>
          <a:prstGeom prst="rect">
            <a:avLst/>
          </a:prstGeom>
          <a:ln w="12700">
            <a:miter lim="400000"/>
          </a:ln>
        </p:spPr>
      </p:pic>
      <p:pic>
        <p:nvPicPr>
          <p:cNvPr id="165" name="Picture 12" descr="Picture 12"/>
          <p:cNvPicPr>
            <a:picLocks noChangeAspect="1"/>
          </p:cNvPicPr>
          <p:nvPr/>
        </p:nvPicPr>
        <p:blipFill>
          <a:blip r:embed="rId4">
            <a:extLst/>
          </a:blip>
          <a:stretch>
            <a:fillRect/>
          </a:stretch>
        </p:blipFill>
        <p:spPr>
          <a:xfrm>
            <a:off x="4621152" y="3833210"/>
            <a:ext cx="2478211" cy="2580573"/>
          </a:xfrm>
          <a:prstGeom prst="rect">
            <a:avLst/>
          </a:prstGeom>
          <a:ln w="12700">
            <a:miter lim="400000"/>
          </a:ln>
        </p:spPr>
      </p:pic>
      <p:pic>
        <p:nvPicPr>
          <p:cNvPr id="166" name="Picture 13" descr="Picture 13"/>
          <p:cNvPicPr>
            <a:picLocks noChangeAspect="1"/>
          </p:cNvPicPr>
          <p:nvPr/>
        </p:nvPicPr>
        <p:blipFill>
          <a:blip r:embed="rId5">
            <a:extLst/>
          </a:blip>
          <a:stretch>
            <a:fillRect/>
          </a:stretch>
        </p:blipFill>
        <p:spPr>
          <a:xfrm>
            <a:off x="7091698" y="3833210"/>
            <a:ext cx="2429913" cy="2580573"/>
          </a:xfrm>
          <a:prstGeom prst="rect">
            <a:avLst/>
          </a:prstGeom>
          <a:ln w="12700">
            <a:miter lim="400000"/>
          </a:ln>
        </p:spPr>
      </p:pic>
      <p:pic>
        <p:nvPicPr>
          <p:cNvPr id="167" name="Picture 14" descr="Picture 14"/>
          <p:cNvPicPr>
            <a:picLocks noChangeAspect="1"/>
          </p:cNvPicPr>
          <p:nvPr/>
        </p:nvPicPr>
        <p:blipFill>
          <a:blip r:embed="rId6">
            <a:extLst/>
          </a:blip>
          <a:stretch>
            <a:fillRect/>
          </a:stretch>
        </p:blipFill>
        <p:spPr>
          <a:xfrm>
            <a:off x="9521611" y="3833210"/>
            <a:ext cx="2670390" cy="2580573"/>
          </a:xfrm>
          <a:prstGeom prst="rect">
            <a:avLst/>
          </a:prstGeom>
          <a:ln w="12700">
            <a:miter lim="400000"/>
          </a:ln>
        </p:spPr>
      </p:pic>
      <p:sp>
        <p:nvSpPr>
          <p:cNvPr id="168" name="Rectangle"/>
          <p:cNvSpPr/>
          <p:nvPr/>
        </p:nvSpPr>
        <p:spPr>
          <a:xfrm>
            <a:off x="-44637" y="6392423"/>
            <a:ext cx="12281275" cy="1617350"/>
          </a:xfrm>
          <a:prstGeom prst="rect">
            <a:avLst/>
          </a:prstGeom>
          <a:solidFill>
            <a:srgbClr val="FF9300"/>
          </a:solidFill>
          <a:ln w="12700">
            <a:miter lim="400000"/>
          </a:ln>
        </p:spPr>
        <p:txBody>
          <a:bodyPr lIns="45719" rIns="45719"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等线"/>
              <a:ea typeface="等线"/>
              <a:sym typeface="等线"/>
            </a:endParaRPr>
          </a:p>
        </p:txBody>
      </p:sp>
      <p:sp>
        <p:nvSpPr>
          <p:cNvPr id="169" name="Line"/>
          <p:cNvSpPr/>
          <p:nvPr/>
        </p:nvSpPr>
        <p:spPr>
          <a:xfrm flipV="1">
            <a:off x="483748" y="1254040"/>
            <a:ext cx="2670390" cy="1"/>
          </a:xfrm>
          <a:prstGeom prst="line">
            <a:avLst/>
          </a:prstGeom>
          <a:ln w="63500">
            <a:solidFill>
              <a:srgbClr val="FF9300"/>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等线"/>
              <a:ea typeface="等线"/>
              <a:sym typeface="等线"/>
            </a:endParaRPr>
          </a:p>
        </p:txBody>
      </p:sp>
      <p:pic>
        <p:nvPicPr>
          <p:cNvPr id="170" name="Picture 18" descr="Picture 18"/>
          <p:cNvPicPr>
            <a:picLocks noChangeAspect="1"/>
          </p:cNvPicPr>
          <p:nvPr/>
        </p:nvPicPr>
        <p:blipFill>
          <a:blip r:embed="rId7">
            <a:extLst/>
          </a:blip>
          <a:stretch>
            <a:fillRect/>
          </a:stretch>
        </p:blipFill>
        <p:spPr>
          <a:xfrm>
            <a:off x="921811" y="195132"/>
            <a:ext cx="10348378" cy="646773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0"/>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0" nodeType="afterEffect">
                                  <p:stCondLst>
                                    <p:cond delay="0"/>
                                  </p:stCondLst>
                                  <p:iterate>
                                    <p:tmAbs val="0"/>
                                  </p:iterate>
                                  <p:childTnLst>
                                    <p:set>
                                      <p:cBhvr>
                                        <p:cTn id="9" fill="hold">
                                          <p:stCondLst>
                                            <p:cond delay="0"/>
                                          </p:stCondLst>
                                        </p:cTn>
                                        <p:tgtEl>
                                          <p:spTgt spid="162"/>
                                        </p:tgtEl>
                                        <p:attrNameLst>
                                          <p:attrName>style.visibility</p:attrName>
                                        </p:attrNameLst>
                                      </p:cBhvr>
                                      <p:to>
                                        <p:strVal val="hidden"/>
                                      </p:to>
                                    </p:set>
                                  </p:childTnLst>
                                </p:cTn>
                              </p:par>
                            </p:childTnLst>
                          </p:cTn>
                        </p:par>
                        <p:par>
                          <p:cTn id="10" fill="hold">
                            <p:stCondLst>
                              <p:cond delay="0"/>
                            </p:stCondLst>
                            <p:childTnLst>
                              <p:par>
                                <p:cTn id="11" presetID="1" presetClass="exit" presetSubtype="0" fill="hold" grpId="0" nodeType="afterEffect">
                                  <p:stCondLst>
                                    <p:cond delay="0"/>
                                  </p:stCondLst>
                                  <p:iterate>
                                    <p:tmAbs val="0"/>
                                  </p:iterate>
                                  <p:childTnLst>
                                    <p:set>
                                      <p:cBhvr>
                                        <p:cTn id="12" fill="hold">
                                          <p:stCondLst>
                                            <p:cond delay="0"/>
                                          </p:stCondLst>
                                        </p:cTn>
                                        <p:tgtEl>
                                          <p:spTgt spid="169"/>
                                        </p:tgtEl>
                                        <p:attrNameLst>
                                          <p:attrName>style.visibility</p:attrName>
                                        </p:attrNameLst>
                                      </p:cBhvr>
                                      <p:to>
                                        <p:strVal val="hidden"/>
                                      </p:to>
                                    </p:set>
                                  </p:childTnLst>
                                </p:cTn>
                              </p:par>
                            </p:childTnLst>
                          </p:cTn>
                        </p:par>
                        <p:par>
                          <p:cTn id="13" fill="hold">
                            <p:stCondLst>
                              <p:cond delay="0"/>
                            </p:stCondLst>
                            <p:childTnLst>
                              <p:par>
                                <p:cTn id="14" presetID="1" presetClass="exit" presetSubtype="0" fill="hold" grpId="0" nodeType="afterEffect">
                                  <p:stCondLst>
                                    <p:cond delay="0"/>
                                  </p:stCondLst>
                                  <p:iterate>
                                    <p:tmAbs val="0"/>
                                  </p:iterate>
                                  <p:childTnLst>
                                    <p:set>
                                      <p:cBhvr>
                                        <p:cTn id="15" fill="hold">
                                          <p:stCondLst>
                                            <p:cond delay="0"/>
                                          </p:stCondLst>
                                        </p:cTn>
                                        <p:tgtEl>
                                          <p:spTgt spid="161"/>
                                        </p:tgtEl>
                                        <p:attrNameLst>
                                          <p:attrName>style.visibility</p:attrName>
                                        </p:attrNameLst>
                                      </p:cBhvr>
                                      <p:to>
                                        <p:strVal val="hidden"/>
                                      </p:to>
                                    </p:set>
                                  </p:childTnLst>
                                </p:cTn>
                              </p:par>
                            </p:childTnLst>
                          </p:cTn>
                        </p:par>
                        <p:par>
                          <p:cTn id="16" fill="hold">
                            <p:stCondLst>
                              <p:cond delay="0"/>
                            </p:stCondLst>
                            <p:childTnLst>
                              <p:par>
                                <p:cTn id="17" presetID="1" presetClass="exit" presetSubtype="0" fill="hold" grpId="0" nodeType="afterEffect">
                                  <p:stCondLst>
                                    <p:cond delay="0"/>
                                  </p:stCondLst>
                                  <p:iterate>
                                    <p:tmAbs val="0"/>
                                  </p:iterate>
                                  <p:childTnLst>
                                    <p:set>
                                      <p:cBhvr>
                                        <p:cTn id="18" fill="hold">
                                          <p:stCondLst>
                                            <p:cond delay="0"/>
                                          </p:stCondLst>
                                        </p:cTn>
                                        <p:tgtEl>
                                          <p:spTgt spid="157"/>
                                        </p:tgtEl>
                                        <p:attrNameLst>
                                          <p:attrName>style.visibility</p:attrName>
                                        </p:attrNameLst>
                                      </p:cBhvr>
                                      <p:to>
                                        <p:strVal val="hidden"/>
                                      </p:to>
                                    </p:set>
                                  </p:childTnLst>
                                </p:cTn>
                              </p:par>
                            </p:childTnLst>
                          </p:cTn>
                        </p:par>
                        <p:par>
                          <p:cTn id="19" fill="hold">
                            <p:stCondLst>
                              <p:cond delay="0"/>
                            </p:stCondLst>
                            <p:childTnLst>
                              <p:par>
                                <p:cTn id="20" presetID="1" presetClass="exit" presetSubtype="0" fill="hold" grpId="0" nodeType="afterEffect">
                                  <p:stCondLst>
                                    <p:cond delay="0"/>
                                  </p:stCondLst>
                                  <p:iterate>
                                    <p:tmAbs val="0"/>
                                  </p:iterate>
                                  <p:childTnLst>
                                    <p:set>
                                      <p:cBhvr>
                                        <p:cTn id="21" fill="hold">
                                          <p:stCondLst>
                                            <p:cond delay="0"/>
                                          </p:stCondLst>
                                        </p:cTn>
                                        <p:tgtEl>
                                          <p:spTgt spid="163"/>
                                        </p:tgtEl>
                                        <p:attrNameLst>
                                          <p:attrName>style.visibility</p:attrName>
                                        </p:attrNameLst>
                                      </p:cBhvr>
                                      <p:to>
                                        <p:strVal val="hidden"/>
                                      </p:to>
                                    </p:set>
                                  </p:childTnLst>
                                </p:cTn>
                              </p:par>
                            </p:childTnLst>
                          </p:cTn>
                        </p:par>
                        <p:par>
                          <p:cTn id="22" fill="hold">
                            <p:stCondLst>
                              <p:cond delay="0"/>
                            </p:stCondLst>
                            <p:childTnLst>
                              <p:par>
                                <p:cTn id="23" presetID="1" presetClass="exit" presetSubtype="0" fill="hold" grpId="0" nodeType="afterEffect">
                                  <p:stCondLst>
                                    <p:cond delay="0"/>
                                  </p:stCondLst>
                                  <p:iterate>
                                    <p:tmAbs val="0"/>
                                  </p:iterate>
                                  <p:childTnLst>
                                    <p:set>
                                      <p:cBhvr>
                                        <p:cTn id="24" fill="hold">
                                          <p:stCondLst>
                                            <p:cond delay="0"/>
                                          </p:stCondLst>
                                        </p:cTn>
                                        <p:tgtEl>
                                          <p:spTgt spid="167"/>
                                        </p:tgtEl>
                                        <p:attrNameLst>
                                          <p:attrName>style.visibility</p:attrName>
                                        </p:attrNameLst>
                                      </p:cBhvr>
                                      <p:to>
                                        <p:strVal val="hidden"/>
                                      </p:to>
                                    </p:set>
                                  </p:childTnLst>
                                </p:cTn>
                              </p:par>
                            </p:childTnLst>
                          </p:cTn>
                        </p:par>
                        <p:par>
                          <p:cTn id="25" fill="hold">
                            <p:stCondLst>
                              <p:cond delay="0"/>
                            </p:stCondLst>
                            <p:childTnLst>
                              <p:par>
                                <p:cTn id="26" presetID="1" presetClass="exit" presetSubtype="0" fill="hold" grpId="0" nodeType="afterEffect">
                                  <p:stCondLst>
                                    <p:cond delay="0"/>
                                  </p:stCondLst>
                                  <p:iterate>
                                    <p:tmAbs val="0"/>
                                  </p:iterate>
                                  <p:childTnLst>
                                    <p:set>
                                      <p:cBhvr>
                                        <p:cTn id="27" fill="hold">
                                          <p:stCondLst>
                                            <p:cond delay="0"/>
                                          </p:stCondLst>
                                        </p:cTn>
                                        <p:tgtEl>
                                          <p:spTgt spid="1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advAuto="0"/>
      <p:bldP spid="161" grpId="0" animBg="1" advAuto="0"/>
      <p:bldP spid="162" grpId="0" animBg="1" advAuto="0"/>
      <p:bldP spid="163" grpId="0" animBg="1" advAuto="0"/>
      <p:bldP spid="167" grpId="0" animBg="1" advAuto="0"/>
      <p:bldP spid="168" grpId="0" animBg="1" advAuto="0"/>
      <p:bldP spid="169" grpId="0" animBg="1" advAuto="0"/>
      <p:bldP spid="170"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social media post&#10;&#10;Description automatically generated">
            <a:extLst>
              <a:ext uri="{FF2B5EF4-FFF2-40B4-BE49-F238E27FC236}">
                <a16:creationId xmlns:a16="http://schemas.microsoft.com/office/drawing/2014/main" id="{EFFD2321-131B-4577-AF2D-A40E126CD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9141" y="1246207"/>
            <a:ext cx="5997124" cy="4760894"/>
          </a:xfrm>
          <a:prstGeom prst="rect">
            <a:avLst/>
          </a:prstGeom>
        </p:spPr>
      </p:pic>
      <p:sp>
        <p:nvSpPr>
          <p:cNvPr id="12" name="TextBox 11">
            <a:extLst>
              <a:ext uri="{FF2B5EF4-FFF2-40B4-BE49-F238E27FC236}">
                <a16:creationId xmlns:a16="http://schemas.microsoft.com/office/drawing/2014/main" id="{75E469A4-8119-4438-886B-0F7C8B6F22E6}"/>
              </a:ext>
            </a:extLst>
          </p:cNvPr>
          <p:cNvSpPr txBox="1"/>
          <p:nvPr/>
        </p:nvSpPr>
        <p:spPr>
          <a:xfrm>
            <a:off x="0" y="929620"/>
            <a:ext cx="5499100" cy="2585323"/>
          </a:xfrm>
          <a:prstGeom prst="rect">
            <a:avLst/>
          </a:prstGeom>
          <a:noFill/>
        </p:spPr>
        <p:txBody>
          <a:bodyPr wrap="square" rtlCol="0">
            <a:spAutoFit/>
          </a:bodyPr>
          <a:lstStyle/>
          <a:p>
            <a:r>
              <a:rPr lang="en-US" altLang="zh-CN" dirty="0"/>
              <a:t>URL:</a:t>
            </a:r>
          </a:p>
          <a:p>
            <a:r>
              <a:rPr lang="en-US" altLang="zh-CN" dirty="0" err="1"/>
              <a:t>Data.nba</a:t>
            </a:r>
            <a:r>
              <a:rPr lang="en-US" altLang="zh-CN" dirty="0"/>
              <a:t>:</a:t>
            </a:r>
          </a:p>
          <a:p>
            <a:r>
              <a:rPr lang="en-US" altLang="zh-CN" dirty="0">
                <a:hlinkClick r:id="rId3"/>
              </a:rPr>
              <a:t>http://data.nba.net/10s/prod/v1/2012/players.json</a:t>
            </a:r>
            <a:endParaRPr lang="en-US" altLang="zh-CN" dirty="0"/>
          </a:p>
          <a:p>
            <a:endParaRPr lang="en-US" altLang="zh-CN" dirty="0"/>
          </a:p>
          <a:p>
            <a:r>
              <a:rPr lang="en-US" altLang="zh-CN" dirty="0"/>
              <a:t>MySportfeeds</a:t>
            </a:r>
          </a:p>
          <a:p>
            <a:r>
              <a:rPr lang="en-US" altLang="zh-CN" dirty="0"/>
              <a:t>“https://api.mysportsfeeds.com/v2.0/pull/</a:t>
            </a:r>
            <a:r>
              <a:rPr lang="en-US" altLang="zh-CN" dirty="0" err="1"/>
              <a:t>nba</a:t>
            </a:r>
            <a:r>
              <a:rPr lang="en-US" altLang="zh-CN" dirty="0"/>
              <a:t>/{Season}/</a:t>
            </a:r>
            <a:r>
              <a:rPr lang="en-US" altLang="zh-CN" dirty="0" err="1"/>
              <a:t>player_stats_totals.json</a:t>
            </a:r>
            <a:r>
              <a:rPr lang="en-US" altLang="zh-CN" dirty="0"/>
              <a:t>”</a:t>
            </a:r>
          </a:p>
          <a:p>
            <a:endParaRPr lang="en-US" altLang="zh-CN" dirty="0"/>
          </a:p>
          <a:p>
            <a:r>
              <a:rPr lang="en-US" altLang="zh-CN" dirty="0"/>
              <a:t>Sportreference.com</a:t>
            </a:r>
            <a:endParaRPr lang="zh-CN" altLang="en-US" dirty="0"/>
          </a:p>
        </p:txBody>
      </p:sp>
      <p:sp>
        <p:nvSpPr>
          <p:cNvPr id="13" name="TextBox 12">
            <a:extLst>
              <a:ext uri="{FF2B5EF4-FFF2-40B4-BE49-F238E27FC236}">
                <a16:creationId xmlns:a16="http://schemas.microsoft.com/office/drawing/2014/main" id="{91865456-A0DE-479E-83D2-6986B4AD36C1}"/>
              </a:ext>
            </a:extLst>
          </p:cNvPr>
          <p:cNvSpPr txBox="1"/>
          <p:nvPr/>
        </p:nvSpPr>
        <p:spPr>
          <a:xfrm>
            <a:off x="175990" y="406400"/>
            <a:ext cx="4205510" cy="523220"/>
          </a:xfrm>
          <a:prstGeom prst="rect">
            <a:avLst/>
          </a:prstGeom>
          <a:noFill/>
        </p:spPr>
        <p:txBody>
          <a:bodyPr wrap="square" rtlCol="0">
            <a:spAutoFit/>
          </a:bodyPr>
          <a:lstStyle/>
          <a:p>
            <a:r>
              <a:rPr lang="en-US" altLang="zh-CN" sz="2800" b="1" dirty="0"/>
              <a:t>Where is the data from? </a:t>
            </a:r>
            <a:endParaRPr lang="zh-CN" altLang="en-US" sz="2800" b="1" dirty="0"/>
          </a:p>
        </p:txBody>
      </p:sp>
      <p:pic>
        <p:nvPicPr>
          <p:cNvPr id="9" name="Picture 8" descr="A screenshot of a cell phone&#10;&#10;Description automatically generated">
            <a:extLst>
              <a:ext uri="{FF2B5EF4-FFF2-40B4-BE49-F238E27FC236}">
                <a16:creationId xmlns:a16="http://schemas.microsoft.com/office/drawing/2014/main" id="{74FF219E-9A84-4548-84AA-2E44F1A437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962" y="209331"/>
            <a:ext cx="5869141" cy="4025900"/>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EE839C00-6BE0-4588-BB15-2A50435DCF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700" y="4337515"/>
            <a:ext cx="5466479" cy="1885485"/>
          </a:xfrm>
          <a:prstGeom prst="rect">
            <a:avLst/>
          </a:prstGeom>
        </p:spPr>
      </p:pic>
      <p:sp>
        <p:nvSpPr>
          <p:cNvPr id="16" name="TextBox 15">
            <a:extLst>
              <a:ext uri="{FF2B5EF4-FFF2-40B4-BE49-F238E27FC236}">
                <a16:creationId xmlns:a16="http://schemas.microsoft.com/office/drawing/2014/main" id="{66DD639C-1552-4FBA-849D-5C10C357846B}"/>
              </a:ext>
            </a:extLst>
          </p:cNvPr>
          <p:cNvSpPr txBox="1"/>
          <p:nvPr/>
        </p:nvSpPr>
        <p:spPr>
          <a:xfrm>
            <a:off x="6235700" y="292100"/>
            <a:ext cx="5181600" cy="954107"/>
          </a:xfrm>
          <a:prstGeom prst="rect">
            <a:avLst/>
          </a:prstGeom>
          <a:noFill/>
        </p:spPr>
        <p:txBody>
          <a:bodyPr wrap="square" rtlCol="0">
            <a:spAutoFit/>
          </a:bodyPr>
          <a:lstStyle/>
          <a:p>
            <a:r>
              <a:rPr lang="en-US" altLang="zh-CN" sz="2800" b="1" dirty="0"/>
              <a:t>Some backstage details I want to share...</a:t>
            </a:r>
            <a:endParaRPr lang="zh-CN" altLang="en-US" sz="2800" b="1" dirty="0"/>
          </a:p>
        </p:txBody>
      </p:sp>
    </p:spTree>
    <p:extLst>
      <p:ext uri="{BB962C8B-B14F-4D97-AF65-F5344CB8AC3E}">
        <p14:creationId xmlns:p14="http://schemas.microsoft.com/office/powerpoint/2010/main" val="416019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 name="TextBox 3"/>
          <p:cNvSpPr/>
          <p:nvPr/>
        </p:nvSpPr>
        <p:spPr>
          <a:xfrm>
            <a:off x="380615" y="4358323"/>
            <a:ext cx="1816101" cy="8153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400">
                <a:latin typeface="Avenir Heavy"/>
                <a:ea typeface="Avenir Heavy"/>
                <a:cs typeface="Avenir Heavy"/>
                <a:sym typeface="Avenir Heavy"/>
              </a:defRPr>
            </a:pPr>
            <a:r>
              <a:rPr kumimoji="0" sz="1400" b="0" i="0" u="none" strike="noStrike" kern="0" cap="none" spc="0" normalizeH="0" baseline="0" noProof="0">
                <a:ln>
                  <a:noFill/>
                </a:ln>
                <a:solidFill>
                  <a:srgbClr val="000000"/>
                </a:solidFill>
                <a:effectLst/>
                <a:uLnTx/>
                <a:uFillTx/>
                <a:latin typeface="Avenir Heavy"/>
                <a:sym typeface="Avenir Heavy"/>
              </a:rPr>
              <a:t>New York </a:t>
            </a:r>
          </a:p>
          <a:p>
            <a:pPr marL="0" marR="0" lvl="0" indent="0" algn="ctr" defTabSz="914400" rtl="0" eaLnBrk="1" fontAlgn="auto" latinLnBrk="0" hangingPunct="0">
              <a:lnSpc>
                <a:spcPct val="100000"/>
              </a:lnSpc>
              <a:spcBef>
                <a:spcPts val="0"/>
              </a:spcBef>
              <a:spcAft>
                <a:spcPts val="0"/>
              </a:spcAft>
              <a:buClrTx/>
              <a:buSzTx/>
              <a:buFontTx/>
              <a:buNone/>
              <a:tabLst/>
              <a:defRPr sz="1400">
                <a:latin typeface="Avenir Heavy"/>
                <a:ea typeface="Avenir Heavy"/>
                <a:cs typeface="Avenir Heavy"/>
                <a:sym typeface="Avenir Heavy"/>
              </a:defRPr>
            </a:pPr>
            <a:r>
              <a:rPr kumimoji="0" sz="1400" b="0" i="0" u="none" strike="noStrike" kern="0" cap="none" spc="0" normalizeH="0" baseline="0" noProof="0">
                <a:ln>
                  <a:noFill/>
                </a:ln>
                <a:solidFill>
                  <a:srgbClr val="000000"/>
                </a:solidFill>
                <a:effectLst/>
                <a:uLnTx/>
                <a:uFillTx/>
                <a:latin typeface="Avenir Heavy"/>
                <a:sym typeface="Avenir Heavy"/>
              </a:rPr>
              <a:t>Knicks</a:t>
            </a:r>
          </a:p>
        </p:txBody>
      </p:sp>
      <p:sp>
        <p:nvSpPr>
          <p:cNvPr id="185" name="TextBox 8"/>
          <p:cNvSpPr/>
          <p:nvPr/>
        </p:nvSpPr>
        <p:spPr>
          <a:xfrm>
            <a:off x="434031" y="467054"/>
            <a:ext cx="12229760" cy="1336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l" defTabSz="914400" rtl="0" eaLnBrk="1" fontAlgn="auto" latinLnBrk="0" hangingPunct="0">
              <a:lnSpc>
                <a:spcPct val="100000"/>
              </a:lnSpc>
              <a:spcBef>
                <a:spcPts val="0"/>
              </a:spcBef>
              <a:spcAft>
                <a:spcPts val="0"/>
              </a:spcAft>
              <a:buClrTx/>
              <a:buSzTx/>
              <a:buFontTx/>
              <a:buNone/>
              <a:tabLst/>
              <a:defRPr sz="3600">
                <a:latin typeface="Avenir Heavy"/>
                <a:ea typeface="Avenir Heavy"/>
                <a:cs typeface="Avenir Heavy"/>
                <a:sym typeface="Avenir Heavy"/>
              </a:defRPr>
            </a:pPr>
            <a:r>
              <a:rPr kumimoji="0" sz="3600" b="0" i="0" u="none" strike="noStrike" kern="0" cap="none" spc="0" normalizeH="0" baseline="0" noProof="0">
                <a:ln>
                  <a:noFill/>
                </a:ln>
                <a:solidFill>
                  <a:srgbClr val="000000"/>
                </a:solidFill>
                <a:effectLst/>
                <a:uLnTx/>
                <a:uFillTx/>
                <a:latin typeface="Avenir Heavy"/>
                <a:sym typeface="Avenir Heavy"/>
              </a:rPr>
              <a:t>5 Worst NBA franchise in 21</a:t>
            </a:r>
            <a:r>
              <a:rPr kumimoji="0" sz="3600" b="0" i="0" u="none" strike="noStrike" kern="0" cap="none" spc="0" normalizeH="0" baseline="29555" noProof="0">
                <a:ln>
                  <a:noFill/>
                </a:ln>
                <a:solidFill>
                  <a:srgbClr val="000000"/>
                </a:solidFill>
                <a:effectLst/>
                <a:uLnTx/>
                <a:uFillTx/>
                <a:latin typeface="Avenir Heavy"/>
                <a:sym typeface="Avenir Heavy"/>
              </a:rPr>
              <a:t>st</a:t>
            </a:r>
            <a:r>
              <a:rPr kumimoji="0" sz="3600" b="0" i="0" u="none" strike="noStrike" kern="0" cap="none" spc="0" normalizeH="0" baseline="0" noProof="0">
                <a:ln>
                  <a:noFill/>
                </a:ln>
                <a:solidFill>
                  <a:srgbClr val="000000"/>
                </a:solidFill>
                <a:effectLst/>
                <a:uLnTx/>
                <a:uFillTx/>
                <a:latin typeface="Avenir Heavy"/>
                <a:sym typeface="Avenir Heavy"/>
              </a:rPr>
              <a:t> century</a:t>
            </a:r>
            <a:br>
              <a:rPr kumimoji="0" sz="3600" b="0" i="0" u="none" strike="noStrike" kern="0" cap="none" spc="0" normalizeH="0" baseline="0" noProof="0">
                <a:ln>
                  <a:noFill/>
                </a:ln>
                <a:solidFill>
                  <a:srgbClr val="000000"/>
                </a:solidFill>
                <a:effectLst/>
                <a:uLnTx/>
                <a:uFillTx/>
                <a:latin typeface="Avenir Heavy"/>
                <a:sym typeface="Avenir Heavy"/>
              </a:rPr>
            </a:br>
            <a:endParaRPr kumimoji="0" sz="3600" b="0" i="0" u="none" strike="noStrike" kern="0" cap="none" spc="0" normalizeH="0" baseline="0" noProof="0">
              <a:ln>
                <a:noFill/>
              </a:ln>
              <a:solidFill>
                <a:srgbClr val="000000"/>
              </a:solidFill>
              <a:effectLst/>
              <a:uLnTx/>
              <a:uFillTx/>
              <a:latin typeface="Avenir Heavy"/>
              <a:sym typeface="Avenir Heavy"/>
            </a:endParaRPr>
          </a:p>
        </p:txBody>
      </p:sp>
      <p:sp>
        <p:nvSpPr>
          <p:cNvPr id="186" name="Rectangle"/>
          <p:cNvSpPr/>
          <p:nvPr/>
        </p:nvSpPr>
        <p:spPr>
          <a:xfrm>
            <a:off x="1589" y="5584144"/>
            <a:ext cx="12281274" cy="1336041"/>
          </a:xfrm>
          <a:prstGeom prst="rect">
            <a:avLst/>
          </a:prstGeom>
          <a:solidFill>
            <a:srgbClr val="FF9300"/>
          </a:solidFill>
          <a:ln w="12700">
            <a:miter lim="400000"/>
          </a:ln>
        </p:spPr>
        <p:txBody>
          <a:bodyPr lIns="45719" rIns="45719" anchor="ctr"/>
          <a:lstStyle/>
          <a:p>
            <a:pPr marL="0" marR="0" lvl="0" indent="0" algn="l" defTabSz="914400" rtl="0" eaLnBrk="1" fontAlgn="auto" latinLnBrk="0" hangingPunct="0">
              <a:lnSpc>
                <a:spcPct val="100000"/>
              </a:lnSpc>
              <a:spcBef>
                <a:spcPts val="0"/>
              </a:spcBef>
              <a:spcAft>
                <a:spcPts val="0"/>
              </a:spcAft>
              <a:buClrTx/>
              <a:buSzTx/>
              <a:buFontTx/>
              <a:buNone/>
              <a:tabLst/>
              <a:defRPr>
                <a:latin typeface="+mn-lt"/>
                <a:ea typeface="+mn-ea"/>
                <a:cs typeface="+mn-cs"/>
                <a:sym typeface="Helvetica"/>
              </a:defRPr>
            </a:pPr>
            <a:endParaRPr kumimoji="0"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87" name="Line"/>
          <p:cNvSpPr/>
          <p:nvPr/>
        </p:nvSpPr>
        <p:spPr>
          <a:xfrm flipV="1">
            <a:off x="483748" y="1254040"/>
            <a:ext cx="2670390" cy="1"/>
          </a:xfrm>
          <a:prstGeom prst="line">
            <a:avLst/>
          </a:prstGeom>
          <a:ln w="63500">
            <a:solidFill>
              <a:srgbClr val="FF9300"/>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等线"/>
              <a:ea typeface="等线"/>
              <a:sym typeface="等线"/>
            </a:endParaRPr>
          </a:p>
        </p:txBody>
      </p:sp>
      <p:pic>
        <p:nvPicPr>
          <p:cNvPr id="188" name="pasted-image.tiff" descr="pasted-image.tiff"/>
          <p:cNvPicPr>
            <a:picLocks noChangeAspect="1"/>
          </p:cNvPicPr>
          <p:nvPr/>
        </p:nvPicPr>
        <p:blipFill>
          <a:blip r:embed="rId2">
            <a:extLst/>
          </a:blip>
          <a:stretch>
            <a:fillRect/>
          </a:stretch>
        </p:blipFill>
        <p:spPr>
          <a:xfrm>
            <a:off x="250908" y="2331480"/>
            <a:ext cx="2075515" cy="1588461"/>
          </a:xfrm>
          <a:prstGeom prst="rect">
            <a:avLst/>
          </a:prstGeom>
          <a:ln w="12700">
            <a:miter lim="400000"/>
          </a:ln>
        </p:spPr>
      </p:pic>
      <p:pic>
        <p:nvPicPr>
          <p:cNvPr id="189" name="pasted-image.tiff" descr="pasted-image.tiff"/>
          <p:cNvPicPr>
            <a:picLocks noChangeAspect="1"/>
          </p:cNvPicPr>
          <p:nvPr/>
        </p:nvPicPr>
        <p:blipFill>
          <a:blip r:embed="rId3">
            <a:extLst/>
          </a:blip>
          <a:stretch>
            <a:fillRect/>
          </a:stretch>
        </p:blipFill>
        <p:spPr>
          <a:xfrm>
            <a:off x="2594631" y="2087954"/>
            <a:ext cx="2075514" cy="2075514"/>
          </a:xfrm>
          <a:prstGeom prst="rect">
            <a:avLst/>
          </a:prstGeom>
          <a:ln w="12700">
            <a:miter lim="400000"/>
          </a:ln>
        </p:spPr>
      </p:pic>
      <p:pic>
        <p:nvPicPr>
          <p:cNvPr id="190" name="pasted-image.tiff" descr="pasted-image.tiff"/>
          <p:cNvPicPr>
            <a:picLocks noChangeAspect="1"/>
          </p:cNvPicPr>
          <p:nvPr/>
        </p:nvPicPr>
        <p:blipFill>
          <a:blip r:embed="rId4">
            <a:extLst/>
          </a:blip>
          <a:stretch>
            <a:fillRect/>
          </a:stretch>
        </p:blipFill>
        <p:spPr>
          <a:xfrm>
            <a:off x="4938353" y="2087954"/>
            <a:ext cx="2161994" cy="2075514"/>
          </a:xfrm>
          <a:prstGeom prst="rect">
            <a:avLst/>
          </a:prstGeom>
          <a:ln w="12700">
            <a:miter lim="400000"/>
          </a:ln>
        </p:spPr>
      </p:pic>
      <p:pic>
        <p:nvPicPr>
          <p:cNvPr id="191" name="pasted-image.tiff" descr="pasted-image.tiff"/>
          <p:cNvPicPr>
            <a:picLocks noChangeAspect="1"/>
          </p:cNvPicPr>
          <p:nvPr/>
        </p:nvPicPr>
        <p:blipFill>
          <a:blip r:embed="rId5">
            <a:extLst/>
          </a:blip>
          <a:stretch>
            <a:fillRect/>
          </a:stretch>
        </p:blipFill>
        <p:spPr>
          <a:xfrm>
            <a:off x="7383472" y="2087954"/>
            <a:ext cx="2075515" cy="2075514"/>
          </a:xfrm>
          <a:prstGeom prst="rect">
            <a:avLst/>
          </a:prstGeom>
          <a:ln w="12700">
            <a:miter lim="400000"/>
          </a:ln>
        </p:spPr>
      </p:pic>
      <p:pic>
        <p:nvPicPr>
          <p:cNvPr id="192" name="pasted-image.tiff" descr="pasted-image.tiff"/>
          <p:cNvPicPr>
            <a:picLocks noChangeAspect="1"/>
          </p:cNvPicPr>
          <p:nvPr/>
        </p:nvPicPr>
        <p:blipFill>
          <a:blip r:embed="rId6">
            <a:extLst/>
          </a:blip>
          <a:stretch>
            <a:fillRect/>
          </a:stretch>
        </p:blipFill>
        <p:spPr>
          <a:xfrm>
            <a:off x="10037608" y="2116882"/>
            <a:ext cx="1543916" cy="2046586"/>
          </a:xfrm>
          <a:prstGeom prst="rect">
            <a:avLst/>
          </a:prstGeom>
          <a:ln w="12700">
            <a:miter lim="400000"/>
          </a:ln>
        </p:spPr>
      </p:pic>
      <p:sp>
        <p:nvSpPr>
          <p:cNvPr id="193" name="TextBox 15"/>
          <p:cNvSpPr/>
          <p:nvPr/>
        </p:nvSpPr>
        <p:spPr>
          <a:xfrm>
            <a:off x="2778344" y="4348031"/>
            <a:ext cx="1693334"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400">
                <a:latin typeface="Avenir Heavy"/>
                <a:ea typeface="Avenir Heavy"/>
                <a:cs typeface="Avenir Heavy"/>
                <a:sym typeface="Avenir Heavy"/>
              </a:defRPr>
            </a:pPr>
            <a:r>
              <a:rPr kumimoji="0" sz="1400" b="0" i="0" u="none" strike="noStrike" kern="0" cap="none" spc="0" normalizeH="0" baseline="0" noProof="0">
                <a:ln>
                  <a:noFill/>
                </a:ln>
                <a:solidFill>
                  <a:srgbClr val="000000"/>
                </a:solidFill>
                <a:effectLst/>
                <a:uLnTx/>
                <a:uFillTx/>
                <a:latin typeface="Avenir Heavy"/>
                <a:sym typeface="Avenir Heavy"/>
              </a:rPr>
              <a:t>Minnesota</a:t>
            </a:r>
          </a:p>
          <a:p>
            <a:pPr marL="0" marR="0" lvl="0" indent="0" algn="ctr" defTabSz="914400" rtl="0" eaLnBrk="1" fontAlgn="auto" latinLnBrk="0" hangingPunct="0">
              <a:lnSpc>
                <a:spcPct val="100000"/>
              </a:lnSpc>
              <a:spcBef>
                <a:spcPts val="0"/>
              </a:spcBef>
              <a:spcAft>
                <a:spcPts val="0"/>
              </a:spcAft>
              <a:buClrTx/>
              <a:buSzTx/>
              <a:buFontTx/>
              <a:buNone/>
              <a:tabLst/>
              <a:defRPr sz="1400">
                <a:latin typeface="Avenir Heavy"/>
                <a:ea typeface="Avenir Heavy"/>
                <a:cs typeface="Avenir Heavy"/>
                <a:sym typeface="Avenir Heavy"/>
              </a:defRPr>
            </a:pPr>
            <a:r>
              <a:rPr kumimoji="0" sz="1400" b="0" i="0" u="none" strike="noStrike" kern="0" cap="none" spc="0" normalizeH="0" baseline="0" noProof="0">
                <a:ln>
                  <a:noFill/>
                </a:ln>
                <a:solidFill>
                  <a:srgbClr val="000000"/>
                </a:solidFill>
                <a:effectLst/>
                <a:uLnTx/>
                <a:uFillTx/>
                <a:latin typeface="Avenir Heavy"/>
                <a:sym typeface="Avenir Heavy"/>
              </a:rPr>
              <a:t>Timberwolves</a:t>
            </a:r>
          </a:p>
        </p:txBody>
      </p:sp>
      <p:sp>
        <p:nvSpPr>
          <p:cNvPr id="194" name="TextBox 16"/>
          <p:cNvSpPr/>
          <p:nvPr/>
        </p:nvSpPr>
        <p:spPr>
          <a:xfrm>
            <a:off x="5239912" y="4348031"/>
            <a:ext cx="1693334" cy="332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400">
                <a:latin typeface="Avenir Heavy"/>
                <a:ea typeface="Avenir Heavy"/>
                <a:cs typeface="Avenir Heavy"/>
                <a:sym typeface="Avenir Heavy"/>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000000"/>
                </a:solidFill>
                <a:effectLst/>
                <a:uLnTx/>
                <a:uFillTx/>
                <a:latin typeface="Avenir Heavy"/>
                <a:sym typeface="Avenir Heavy"/>
              </a:rPr>
              <a:t>Charlotte Hornets</a:t>
            </a:r>
          </a:p>
        </p:txBody>
      </p:sp>
      <p:sp>
        <p:nvSpPr>
          <p:cNvPr id="195" name="TextBox 19"/>
          <p:cNvSpPr/>
          <p:nvPr/>
        </p:nvSpPr>
        <p:spPr>
          <a:xfrm>
            <a:off x="7608177" y="4358323"/>
            <a:ext cx="1693334"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400">
                <a:latin typeface="Avenir Heavy"/>
                <a:ea typeface="Avenir Heavy"/>
                <a:cs typeface="Avenir Heavy"/>
                <a:sym typeface="Avenir Heavy"/>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000000"/>
                </a:solidFill>
                <a:effectLst/>
                <a:uLnTx/>
                <a:uFillTx/>
                <a:latin typeface="Avenir Heavy"/>
                <a:sym typeface="Avenir Heavy"/>
              </a:rPr>
              <a:t>Washington Wizards</a:t>
            </a:r>
          </a:p>
        </p:txBody>
      </p:sp>
      <p:sp>
        <p:nvSpPr>
          <p:cNvPr id="196" name="TextBox 20"/>
          <p:cNvSpPr/>
          <p:nvPr/>
        </p:nvSpPr>
        <p:spPr>
          <a:xfrm>
            <a:off x="9976442" y="4348031"/>
            <a:ext cx="1693334"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400">
                <a:latin typeface="Avenir Heavy"/>
                <a:ea typeface="Avenir Heavy"/>
                <a:cs typeface="Avenir Heavy"/>
                <a:sym typeface="Avenir Heavy"/>
              </a:defRPr>
            </a:pPr>
            <a:r>
              <a:rPr kumimoji="0" sz="1400" b="0" i="0" u="none" strike="noStrike" kern="0" cap="none" spc="0" normalizeH="0" baseline="0" noProof="0">
                <a:ln>
                  <a:noFill/>
                </a:ln>
                <a:solidFill>
                  <a:srgbClr val="000000"/>
                </a:solidFill>
                <a:effectLst/>
                <a:uLnTx/>
                <a:uFillTx/>
                <a:latin typeface="Avenir Heavy"/>
                <a:sym typeface="Avenir Heavy"/>
              </a:rPr>
              <a:t>Brooklyn </a:t>
            </a:r>
          </a:p>
          <a:p>
            <a:pPr marL="0" marR="0" lvl="0" indent="0" algn="ctr" defTabSz="914400" rtl="0" eaLnBrk="1" fontAlgn="auto" latinLnBrk="0" hangingPunct="0">
              <a:lnSpc>
                <a:spcPct val="100000"/>
              </a:lnSpc>
              <a:spcBef>
                <a:spcPts val="0"/>
              </a:spcBef>
              <a:spcAft>
                <a:spcPts val="0"/>
              </a:spcAft>
              <a:buClrTx/>
              <a:buSzTx/>
              <a:buFontTx/>
              <a:buNone/>
              <a:tabLst/>
              <a:defRPr sz="1400">
                <a:latin typeface="Avenir Heavy"/>
                <a:ea typeface="Avenir Heavy"/>
                <a:cs typeface="Avenir Heavy"/>
                <a:sym typeface="Avenir Heavy"/>
              </a:defRPr>
            </a:pPr>
            <a:r>
              <a:rPr kumimoji="0" sz="1400" b="0" i="0" u="none" strike="noStrike" kern="0" cap="none" spc="0" normalizeH="0" baseline="0" noProof="0">
                <a:ln>
                  <a:noFill/>
                </a:ln>
                <a:solidFill>
                  <a:srgbClr val="000000"/>
                </a:solidFill>
                <a:effectLst/>
                <a:uLnTx/>
                <a:uFillTx/>
                <a:latin typeface="Avenir Heavy"/>
                <a:sym typeface="Avenir Heavy"/>
              </a:rPr>
              <a:t>Nets</a:t>
            </a:r>
          </a:p>
        </p:txBody>
      </p:sp>
      <p:sp>
        <p:nvSpPr>
          <p:cNvPr id="197" name="TextBox 29"/>
          <p:cNvSpPr/>
          <p:nvPr/>
        </p:nvSpPr>
        <p:spPr>
          <a:xfrm>
            <a:off x="136103" y="4966545"/>
            <a:ext cx="2371726" cy="46166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400">
                <a:latin typeface="Avenir Roman"/>
                <a:ea typeface="Avenir Roman"/>
                <a:cs typeface="Avenir Roman"/>
                <a:sym typeface="Avenir Roman"/>
              </a:defRPr>
            </a:pPr>
            <a:r>
              <a:rPr kumimoji="0" sz="1400" b="0" i="0" u="none" strike="noStrike" kern="0" cap="none" spc="0" normalizeH="0" baseline="0" noProof="0" dirty="0">
                <a:ln>
                  <a:noFill/>
                </a:ln>
                <a:solidFill>
                  <a:srgbClr val="000000"/>
                </a:solidFill>
                <a:effectLst/>
                <a:uLnTx/>
                <a:uFillTx/>
                <a:latin typeface="Avenir Roman"/>
                <a:sym typeface="Avenir Roman"/>
              </a:rPr>
              <a:t>Winning rate: </a:t>
            </a:r>
            <a:r>
              <a:rPr kumimoji="0" sz="2400" b="0" i="0" u="none" strike="noStrike" kern="0" cap="none" spc="0" normalizeH="0" baseline="0" noProof="0" dirty="0">
                <a:ln>
                  <a:noFill/>
                </a:ln>
                <a:solidFill>
                  <a:srgbClr val="FF9300"/>
                </a:solidFill>
                <a:effectLst/>
                <a:uLnTx/>
                <a:uFillTx/>
                <a:latin typeface="Avenir Heavy"/>
                <a:ea typeface="Avenir Heavy"/>
                <a:cs typeface="Avenir Heavy"/>
                <a:sym typeface="Avenir Heavy"/>
              </a:rPr>
              <a:t>41.56</a:t>
            </a:r>
            <a:r>
              <a:rPr kumimoji="0" sz="1400" b="0" i="0" u="none" strike="noStrike" kern="0" cap="none" spc="0" normalizeH="0" baseline="0" noProof="0" dirty="0">
                <a:ln>
                  <a:noFill/>
                </a:ln>
                <a:solidFill>
                  <a:srgbClr val="FF9300"/>
                </a:solidFill>
                <a:effectLst/>
                <a:uLnTx/>
                <a:uFillTx/>
                <a:latin typeface="Avenir Heavy"/>
                <a:ea typeface="Avenir Heavy"/>
                <a:cs typeface="Avenir Heavy"/>
                <a:sym typeface="Avenir Heavy"/>
              </a:rPr>
              <a:t>% </a:t>
            </a:r>
          </a:p>
        </p:txBody>
      </p:sp>
      <p:sp>
        <p:nvSpPr>
          <p:cNvPr id="198" name="TextBox 30"/>
          <p:cNvSpPr/>
          <p:nvPr/>
        </p:nvSpPr>
        <p:spPr>
          <a:xfrm>
            <a:off x="2525500" y="4966545"/>
            <a:ext cx="2371726" cy="46166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400">
                <a:latin typeface="Avenir Roman"/>
                <a:ea typeface="Avenir Roman"/>
                <a:cs typeface="Avenir Roman"/>
                <a:sym typeface="Avenir Roman"/>
              </a:defRPr>
            </a:pPr>
            <a:r>
              <a:rPr kumimoji="0" sz="1400" b="0" i="0" u="none" strike="noStrike" kern="0" cap="none" spc="0" normalizeH="0" baseline="0" noProof="0" dirty="0">
                <a:ln>
                  <a:noFill/>
                </a:ln>
                <a:solidFill>
                  <a:srgbClr val="000000"/>
                </a:solidFill>
                <a:effectLst/>
                <a:uLnTx/>
                <a:uFillTx/>
                <a:latin typeface="Avenir Roman"/>
                <a:sym typeface="Avenir Roman"/>
              </a:rPr>
              <a:t>Winning rate: </a:t>
            </a:r>
            <a:r>
              <a:rPr kumimoji="0" sz="2400" b="0" i="0" u="none" strike="noStrike" kern="0" cap="none" spc="0" normalizeH="0" baseline="0" noProof="0" dirty="0">
                <a:ln>
                  <a:noFill/>
                </a:ln>
                <a:solidFill>
                  <a:srgbClr val="FF9300"/>
                </a:solidFill>
                <a:effectLst/>
                <a:uLnTx/>
                <a:uFillTx/>
                <a:latin typeface="Avenir Heavy"/>
                <a:ea typeface="Avenir Heavy"/>
                <a:cs typeface="Avenir Heavy"/>
                <a:sym typeface="Avenir Heavy"/>
              </a:rPr>
              <a:t>41.95</a:t>
            </a:r>
            <a:r>
              <a:rPr kumimoji="0" sz="1400" b="0" i="0" u="none" strike="noStrike" kern="0" cap="none" spc="0" normalizeH="0" baseline="0" noProof="0" dirty="0">
                <a:ln>
                  <a:noFill/>
                </a:ln>
                <a:solidFill>
                  <a:srgbClr val="FF9300"/>
                </a:solidFill>
                <a:effectLst/>
                <a:uLnTx/>
                <a:uFillTx/>
                <a:latin typeface="Avenir Heavy"/>
                <a:ea typeface="Avenir Heavy"/>
                <a:cs typeface="Avenir Heavy"/>
                <a:sym typeface="Avenir Heavy"/>
              </a:rPr>
              <a:t>% </a:t>
            </a:r>
          </a:p>
        </p:txBody>
      </p:sp>
      <p:sp>
        <p:nvSpPr>
          <p:cNvPr id="199" name="TextBox 31"/>
          <p:cNvSpPr/>
          <p:nvPr/>
        </p:nvSpPr>
        <p:spPr>
          <a:xfrm>
            <a:off x="4910137" y="4966545"/>
            <a:ext cx="2371726" cy="46166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400">
                <a:latin typeface="Avenir Roman"/>
                <a:ea typeface="Avenir Roman"/>
                <a:cs typeface="Avenir Roman"/>
                <a:sym typeface="Avenir Roman"/>
              </a:defRPr>
            </a:pPr>
            <a:r>
              <a:rPr kumimoji="0" sz="1400" b="0" i="0" u="none" strike="noStrike" kern="0" cap="none" spc="0" normalizeH="0" baseline="0" noProof="0" dirty="0">
                <a:ln>
                  <a:noFill/>
                </a:ln>
                <a:solidFill>
                  <a:srgbClr val="000000"/>
                </a:solidFill>
                <a:effectLst/>
                <a:uLnTx/>
                <a:uFillTx/>
                <a:latin typeface="Avenir Roman"/>
                <a:sym typeface="Avenir Roman"/>
              </a:rPr>
              <a:t>Winning rate: </a:t>
            </a:r>
            <a:r>
              <a:rPr kumimoji="0" sz="2400" b="0" i="0" u="none" strike="noStrike" kern="0" cap="none" spc="0" normalizeH="0" baseline="0" noProof="0" dirty="0">
                <a:ln>
                  <a:noFill/>
                </a:ln>
                <a:solidFill>
                  <a:srgbClr val="FF9300"/>
                </a:solidFill>
                <a:effectLst/>
                <a:uLnTx/>
                <a:uFillTx/>
                <a:latin typeface="Avenir Heavy"/>
                <a:ea typeface="Avenir Heavy"/>
                <a:cs typeface="Avenir Heavy"/>
                <a:sym typeface="Avenir Heavy"/>
              </a:rPr>
              <a:t>42.63</a:t>
            </a:r>
            <a:r>
              <a:rPr kumimoji="0" sz="1400" b="0" i="0" u="none" strike="noStrike" kern="0" cap="none" spc="0" normalizeH="0" baseline="0" noProof="0" dirty="0">
                <a:ln>
                  <a:noFill/>
                </a:ln>
                <a:solidFill>
                  <a:srgbClr val="FF9300"/>
                </a:solidFill>
                <a:effectLst/>
                <a:uLnTx/>
                <a:uFillTx/>
                <a:latin typeface="Avenir Heavy"/>
                <a:ea typeface="Avenir Heavy"/>
                <a:cs typeface="Avenir Heavy"/>
                <a:sym typeface="Avenir Heavy"/>
              </a:rPr>
              <a:t>% </a:t>
            </a:r>
          </a:p>
        </p:txBody>
      </p:sp>
      <p:sp>
        <p:nvSpPr>
          <p:cNvPr id="200" name="TextBox 32"/>
          <p:cNvSpPr/>
          <p:nvPr/>
        </p:nvSpPr>
        <p:spPr>
          <a:xfrm>
            <a:off x="7268981" y="4966545"/>
            <a:ext cx="2371726" cy="46166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400">
                <a:latin typeface="Avenir Roman"/>
                <a:ea typeface="Avenir Roman"/>
                <a:cs typeface="Avenir Roman"/>
                <a:sym typeface="Avenir Roman"/>
              </a:defRPr>
            </a:pPr>
            <a:r>
              <a:rPr kumimoji="0" sz="1400" b="0" i="0" u="none" strike="noStrike" kern="0" cap="none" spc="0" normalizeH="0" baseline="0" noProof="0" dirty="0">
                <a:ln>
                  <a:noFill/>
                </a:ln>
                <a:solidFill>
                  <a:srgbClr val="000000"/>
                </a:solidFill>
                <a:effectLst/>
                <a:uLnTx/>
                <a:uFillTx/>
                <a:latin typeface="Avenir Roman"/>
                <a:sym typeface="Avenir Roman"/>
              </a:rPr>
              <a:t>Winning rate: </a:t>
            </a:r>
            <a:r>
              <a:rPr kumimoji="0" sz="2400" b="0" i="0" u="none" strike="noStrike" kern="0" cap="none" spc="0" normalizeH="0" baseline="0" noProof="0" dirty="0">
                <a:ln>
                  <a:noFill/>
                </a:ln>
                <a:solidFill>
                  <a:srgbClr val="FF9300"/>
                </a:solidFill>
                <a:effectLst/>
                <a:uLnTx/>
                <a:uFillTx/>
                <a:latin typeface="Avenir Heavy"/>
                <a:ea typeface="Avenir Heavy"/>
                <a:cs typeface="Avenir Heavy"/>
                <a:sym typeface="Avenir Heavy"/>
              </a:rPr>
              <a:t>42.94</a:t>
            </a:r>
            <a:r>
              <a:rPr kumimoji="0" sz="1400" b="0" i="0" u="none" strike="noStrike" kern="0" cap="none" spc="0" normalizeH="0" baseline="0" noProof="0" dirty="0">
                <a:ln>
                  <a:noFill/>
                </a:ln>
                <a:solidFill>
                  <a:srgbClr val="FF9300"/>
                </a:solidFill>
                <a:effectLst/>
                <a:uLnTx/>
                <a:uFillTx/>
                <a:latin typeface="Avenir Heavy"/>
                <a:ea typeface="Avenir Heavy"/>
                <a:cs typeface="Avenir Heavy"/>
                <a:sym typeface="Avenir Heavy"/>
              </a:rPr>
              <a:t>% </a:t>
            </a:r>
          </a:p>
        </p:txBody>
      </p:sp>
      <p:sp>
        <p:nvSpPr>
          <p:cNvPr id="201" name="TextBox 33"/>
          <p:cNvSpPr/>
          <p:nvPr/>
        </p:nvSpPr>
        <p:spPr>
          <a:xfrm>
            <a:off x="9684171" y="4966545"/>
            <a:ext cx="2371726" cy="46166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400">
                <a:latin typeface="Avenir Roman"/>
                <a:ea typeface="Avenir Roman"/>
                <a:cs typeface="Avenir Roman"/>
                <a:sym typeface="Avenir Roman"/>
              </a:defRPr>
            </a:pPr>
            <a:r>
              <a:rPr kumimoji="0" sz="1400" b="0" i="0" u="none" strike="noStrike" kern="0" cap="none" spc="0" normalizeH="0" baseline="0" noProof="0" dirty="0">
                <a:ln>
                  <a:noFill/>
                </a:ln>
                <a:solidFill>
                  <a:srgbClr val="000000"/>
                </a:solidFill>
                <a:effectLst/>
                <a:uLnTx/>
                <a:uFillTx/>
                <a:latin typeface="Avenir Roman"/>
                <a:sym typeface="Avenir Roman"/>
              </a:rPr>
              <a:t>Winning rate: </a:t>
            </a:r>
            <a:r>
              <a:rPr kumimoji="0" sz="2400" b="0" i="0" u="none" strike="noStrike" kern="0" cap="none" spc="0" normalizeH="0" baseline="0" noProof="0" dirty="0">
                <a:ln>
                  <a:noFill/>
                </a:ln>
                <a:solidFill>
                  <a:srgbClr val="FF9300"/>
                </a:solidFill>
                <a:effectLst/>
                <a:uLnTx/>
                <a:uFillTx/>
                <a:latin typeface="Avenir Heavy"/>
                <a:ea typeface="Avenir Heavy"/>
                <a:cs typeface="Avenir Heavy"/>
                <a:sym typeface="Avenir Heavy"/>
              </a:rPr>
              <a:t>43.18</a:t>
            </a:r>
            <a:r>
              <a:rPr kumimoji="0" sz="1400" b="0" i="0" u="none" strike="noStrike" kern="0" cap="none" spc="0" normalizeH="0" baseline="0" noProof="0" dirty="0">
                <a:ln>
                  <a:noFill/>
                </a:ln>
                <a:solidFill>
                  <a:srgbClr val="FF9300"/>
                </a:solidFill>
                <a:effectLst/>
                <a:uLnTx/>
                <a:uFillTx/>
                <a:latin typeface="Avenir Heavy"/>
                <a:ea typeface="Avenir Heavy"/>
                <a:cs typeface="Avenir Heavy"/>
                <a:sym typeface="Avenir Heavy"/>
              </a:rPr>
              <a:t>% </a:t>
            </a:r>
          </a:p>
        </p:txBody>
      </p:sp>
      <p:sp>
        <p:nvSpPr>
          <p:cNvPr id="202" name="TextBox 1"/>
          <p:cNvSpPr/>
          <p:nvPr/>
        </p:nvSpPr>
        <p:spPr>
          <a:xfrm>
            <a:off x="492215" y="5771070"/>
            <a:ext cx="1693334" cy="624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000000"/>
                </a:solidFill>
                <a:effectLst/>
                <a:uLnTx/>
                <a:uFillTx/>
                <a:latin typeface="等线"/>
                <a:ea typeface="等线"/>
                <a:sym typeface="等线"/>
              </a:rPr>
              <a:t>NYC Knicks has a winning rate less than 50% in 14 seasons.</a:t>
            </a:r>
          </a:p>
        </p:txBody>
      </p:sp>
      <p:sp>
        <p:nvSpPr>
          <p:cNvPr id="203" name="TextBox 22"/>
          <p:cNvSpPr/>
          <p:nvPr/>
        </p:nvSpPr>
        <p:spPr>
          <a:xfrm>
            <a:off x="2625864" y="5771070"/>
            <a:ext cx="2075514" cy="624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000000"/>
                </a:solidFill>
                <a:effectLst/>
                <a:uLnTx/>
                <a:uFillTx/>
                <a:latin typeface="等线"/>
                <a:ea typeface="等线"/>
                <a:sym typeface="等线"/>
              </a:rPr>
              <a:t>Minnesota Timberwolves has a winning rate less than 50% in 12 seasons.</a:t>
            </a:r>
          </a:p>
        </p:txBody>
      </p:sp>
      <p:sp>
        <p:nvSpPr>
          <p:cNvPr id="204" name="TextBox 23"/>
          <p:cNvSpPr/>
          <p:nvPr/>
        </p:nvSpPr>
        <p:spPr>
          <a:xfrm>
            <a:off x="5141693" y="5771070"/>
            <a:ext cx="2001066" cy="624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000000"/>
                </a:solidFill>
                <a:effectLst/>
                <a:uLnTx/>
                <a:uFillTx/>
                <a:latin typeface="等线"/>
                <a:ea typeface="等线"/>
                <a:sym typeface="等线"/>
              </a:rPr>
              <a:t>Charlotte Hornets has a winning rate less than 50% in 12 seasons.</a:t>
            </a:r>
          </a:p>
        </p:txBody>
      </p:sp>
      <p:sp>
        <p:nvSpPr>
          <p:cNvPr id="205" name="TextBox 26"/>
          <p:cNvSpPr/>
          <p:nvPr/>
        </p:nvSpPr>
        <p:spPr>
          <a:xfrm>
            <a:off x="7305206" y="5771070"/>
            <a:ext cx="2161994" cy="624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000000"/>
                </a:solidFill>
                <a:effectLst/>
                <a:uLnTx/>
                <a:uFillTx/>
                <a:latin typeface="等线"/>
                <a:ea typeface="等线"/>
                <a:sym typeface="等线"/>
              </a:rPr>
              <a:t>Washington Wizards has a winning rate less than 50% in 8 seasons.</a:t>
            </a:r>
          </a:p>
        </p:txBody>
      </p:sp>
      <p:sp>
        <p:nvSpPr>
          <p:cNvPr id="206" name="TextBox 34"/>
          <p:cNvSpPr/>
          <p:nvPr/>
        </p:nvSpPr>
        <p:spPr>
          <a:xfrm>
            <a:off x="9629647" y="5750227"/>
            <a:ext cx="2371726" cy="447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000000"/>
                </a:solidFill>
                <a:effectLst/>
                <a:uLnTx/>
                <a:uFillTx/>
                <a:latin typeface="等线"/>
                <a:ea typeface="等线"/>
                <a:sym typeface="等线"/>
              </a:rPr>
              <a:t>Brooklyn Nets has a winning rate less than 50% in 9 seasons.</a:t>
            </a:r>
          </a:p>
        </p:txBody>
      </p:sp>
    </p:spTree>
  </p:cSld>
  <p:clrMapOvr>
    <a:masterClrMapping/>
  </p:clrMapOvr>
  <p:transition spd="med"/>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4A66AC"/>
      </a:accent1>
      <a:accent2>
        <a:srgbClr val="629DD1"/>
      </a:accent2>
      <a:accent3>
        <a:srgbClr val="297FD5"/>
      </a:accent3>
      <a:accent4>
        <a:srgbClr val="7F8FA9"/>
      </a:accent4>
      <a:accent5>
        <a:srgbClr val="5AA2AE"/>
      </a:accent5>
      <a:accent6>
        <a:srgbClr val="9D90A0"/>
      </a:accent6>
      <a:hlink>
        <a:srgbClr val="0000FF"/>
      </a:hlink>
      <a:folHlink>
        <a:srgbClr val="FF00FF"/>
      </a:folHlink>
    </a:clrScheme>
    <a:fontScheme name="Office Theme">
      <a:majorFont>
        <a:latin typeface="等线"/>
        <a:ea typeface="等线"/>
        <a:cs typeface="等线"/>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TotalTime>
  <Words>1582</Words>
  <Application>Microsoft Office PowerPoint</Application>
  <PresentationFormat>Widescreen</PresentationFormat>
  <Paragraphs>405</Paragraphs>
  <Slides>24</Slides>
  <Notes>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24</vt:i4>
      </vt:variant>
    </vt:vector>
  </HeadingPairs>
  <TitlesOfParts>
    <vt:vector size="37" baseType="lpstr">
      <vt:lpstr>Avenir Black</vt:lpstr>
      <vt:lpstr>Avenir Book</vt:lpstr>
      <vt:lpstr>Avenir Heavy</vt:lpstr>
      <vt:lpstr>Avenir Medium</vt:lpstr>
      <vt:lpstr>Avenir Roman</vt:lpstr>
      <vt:lpstr>等线</vt:lpstr>
      <vt:lpstr>等线 Light</vt:lpstr>
      <vt:lpstr>Arial</vt:lpstr>
      <vt:lpstr>Arial Nova</vt:lpstr>
      <vt:lpstr>Calibri</vt:lpstr>
      <vt:lpstr>Helvetica</vt:lpstr>
      <vt:lpstr>Office Theme</vt:lpstr>
      <vt:lpstr>1_Office Theme</vt:lpstr>
      <vt:lpstr>PowerPoint Presentation</vt:lpstr>
      <vt:lpstr>Introduction</vt:lpstr>
      <vt:lpstr>PowerPoint Presentation</vt:lpstr>
      <vt:lpstr>PowerPoint Presentation</vt:lpstr>
      <vt:lpstr>Tools I used:</vt:lpstr>
      <vt:lpstr>PowerPoint Presentation</vt:lpstr>
      <vt:lpstr>PowerPoint Presentation</vt:lpstr>
      <vt:lpstr>PowerPoint Presentation</vt:lpstr>
      <vt:lpstr>PowerPoint Presentation</vt:lpstr>
      <vt:lpstr>PowerPoint Presentation</vt:lpstr>
      <vt:lpstr>    From 2000-2001 season to 2017-2018 The trend of Top 5 NBA team winning rate by year &amp;                                   The trend of Bottom 5NBA team winning rate by year </vt:lpstr>
      <vt:lpstr>PowerPoint Presentation</vt:lpstr>
      <vt:lpstr>PowerPoint Presentation</vt:lpstr>
      <vt:lpstr>PowerPoint Presentation</vt:lpstr>
      <vt:lpstr>PowerPoint Presentation</vt:lpstr>
      <vt:lpstr>    From 2000-2001 season to 2017-2018 The trend of Top 5 NFL team winning rate by year &amp;                                      The trend of Bottom 5 NFL team winning rate by year </vt:lpstr>
      <vt:lpstr>PowerPoint Presentation</vt:lpstr>
      <vt:lpstr>PowerPoint Presentation</vt:lpstr>
      <vt:lpstr>    From 2000-2001 season to 2017-2018 The trend of Top 5 MLB team winning rate by year &amp;                                      The trend of Bottom 5 MLB team winning rate by year </vt:lpstr>
      <vt:lpstr>PowerPoint Presentation</vt:lpstr>
      <vt:lpstr>PowerPoint Presentation</vt:lpstr>
      <vt:lpstr>    From 2000-2001 season to 2017-2018 The trend of Top 5 NHL team winning rate by year &amp;                                      The trend of Bottom 5 NHL team winning rate by year </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Sport Analysis for 4 big leagues</dc:title>
  <dc:creator>Gavin WG</dc:creator>
  <cp:lastModifiedBy>Gavin WG</cp:lastModifiedBy>
  <cp:revision>16</cp:revision>
  <dcterms:created xsi:type="dcterms:W3CDTF">2019-01-12T04:22:47Z</dcterms:created>
  <dcterms:modified xsi:type="dcterms:W3CDTF">2019-01-12T18:10:42Z</dcterms:modified>
</cp:coreProperties>
</file>